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100"/>
  </p:notesMasterIdLst>
  <p:sldIdLst>
    <p:sldId id="695" r:id="rId2"/>
    <p:sldId id="696" r:id="rId3"/>
    <p:sldId id="672" r:id="rId4"/>
    <p:sldId id="393" r:id="rId5"/>
    <p:sldId id="673" r:id="rId6"/>
    <p:sldId id="474" r:id="rId7"/>
    <p:sldId id="466" r:id="rId8"/>
    <p:sldId id="394" r:id="rId9"/>
    <p:sldId id="440" r:id="rId10"/>
    <p:sldId id="674" r:id="rId11"/>
    <p:sldId id="675" r:id="rId12"/>
    <p:sldId id="676" r:id="rId13"/>
    <p:sldId id="677" r:id="rId14"/>
    <p:sldId id="469" r:id="rId15"/>
    <p:sldId id="465" r:id="rId16"/>
    <p:sldId id="461" r:id="rId17"/>
    <p:sldId id="462" r:id="rId18"/>
    <p:sldId id="463" r:id="rId19"/>
    <p:sldId id="464" r:id="rId20"/>
    <p:sldId id="471" r:id="rId21"/>
    <p:sldId id="678" r:id="rId22"/>
    <p:sldId id="457" r:id="rId23"/>
    <p:sldId id="679" r:id="rId24"/>
    <p:sldId id="667" r:id="rId25"/>
    <p:sldId id="668" r:id="rId26"/>
    <p:sldId id="263" r:id="rId27"/>
    <p:sldId id="382" r:id="rId28"/>
    <p:sldId id="270" r:id="rId29"/>
    <p:sldId id="265" r:id="rId30"/>
    <p:sldId id="266" r:id="rId31"/>
    <p:sldId id="264" r:id="rId32"/>
    <p:sldId id="669" r:id="rId33"/>
    <p:sldId id="408" r:id="rId34"/>
    <p:sldId id="370" r:id="rId35"/>
    <p:sldId id="684" r:id="rId36"/>
    <p:sldId id="442" r:id="rId37"/>
    <p:sldId id="443" r:id="rId38"/>
    <p:sldId id="446" r:id="rId39"/>
    <p:sldId id="371" r:id="rId40"/>
    <p:sldId id="444" r:id="rId41"/>
    <p:sldId id="372" r:id="rId42"/>
    <p:sldId id="445" r:id="rId43"/>
    <p:sldId id="681" r:id="rId44"/>
    <p:sldId id="686" r:id="rId45"/>
    <p:sldId id="688" r:id="rId46"/>
    <p:sldId id="491" r:id="rId47"/>
    <p:sldId id="493" r:id="rId48"/>
    <p:sldId id="498" r:id="rId49"/>
    <p:sldId id="687" r:id="rId50"/>
    <p:sldId id="689" r:id="rId51"/>
    <p:sldId id="683" r:id="rId52"/>
    <p:sldId id="685" r:id="rId53"/>
    <p:sldId id="257" r:id="rId54"/>
    <p:sldId id="271" r:id="rId55"/>
    <p:sldId id="272" r:id="rId56"/>
    <p:sldId id="411" r:id="rId57"/>
    <p:sldId id="259" r:id="rId58"/>
    <p:sldId id="397" r:id="rId59"/>
    <p:sldId id="680" r:id="rId60"/>
    <p:sldId id="659" r:id="rId61"/>
    <p:sldId id="660" r:id="rId62"/>
    <p:sldId id="661" r:id="rId63"/>
    <p:sldId id="662" r:id="rId64"/>
    <p:sldId id="663" r:id="rId65"/>
    <p:sldId id="467" r:id="rId66"/>
    <p:sldId id="664" r:id="rId67"/>
    <p:sldId id="665" r:id="rId68"/>
    <p:sldId id="666" r:id="rId69"/>
    <p:sldId id="399" r:id="rId70"/>
    <p:sldId id="452" r:id="rId71"/>
    <p:sldId id="682" r:id="rId72"/>
    <p:sldId id="690" r:id="rId73"/>
    <p:sldId id="691" r:id="rId74"/>
    <p:sldId id="694" r:id="rId75"/>
    <p:sldId id="692" r:id="rId76"/>
    <p:sldId id="693" r:id="rId77"/>
    <p:sldId id="369" r:id="rId78"/>
    <p:sldId id="472" r:id="rId79"/>
    <p:sldId id="697" r:id="rId80"/>
    <p:sldId id="698" r:id="rId81"/>
    <p:sldId id="699" r:id="rId82"/>
    <p:sldId id="700" r:id="rId83"/>
    <p:sldId id="701" r:id="rId84"/>
    <p:sldId id="702" r:id="rId85"/>
    <p:sldId id="473" r:id="rId86"/>
    <p:sldId id="703" r:id="rId87"/>
    <p:sldId id="705" r:id="rId88"/>
    <p:sldId id="706" r:id="rId89"/>
    <p:sldId id="711" r:id="rId90"/>
    <p:sldId id="712" r:id="rId91"/>
    <p:sldId id="707" r:id="rId92"/>
    <p:sldId id="714" r:id="rId93"/>
    <p:sldId id="708" r:id="rId94"/>
    <p:sldId id="709" r:id="rId95"/>
    <p:sldId id="710" r:id="rId96"/>
    <p:sldId id="713" r:id="rId97"/>
    <p:sldId id="704" r:id="rId98"/>
    <p:sldId id="715" r:id="rId9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B3"/>
    <a:srgbClr val="6DCCDE"/>
    <a:srgbClr val="FF9933"/>
    <a:srgbClr val="595959"/>
    <a:srgbClr val="F6F6F6"/>
    <a:srgbClr val="000000"/>
    <a:srgbClr val="CDCDCD"/>
    <a:srgbClr val="959595"/>
    <a:srgbClr val="F7F7F7"/>
    <a:srgbClr val="6EC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77430" autoAdjust="0"/>
  </p:normalViewPr>
  <p:slideViewPr>
    <p:cSldViewPr snapToGrid="0" snapToObjects="1">
      <p:cViewPr varScale="1">
        <p:scale>
          <a:sx n="133" d="100"/>
          <a:sy n="133" d="100"/>
        </p:scale>
        <p:origin x="1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0192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1643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67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are here https://</a:t>
            </a:r>
            <a:r>
              <a:rPr lang="en-US" dirty="0" err="1"/>
              <a:t>odpi.github.io</a:t>
            </a:r>
            <a:r>
              <a:rPr lang="en-US" dirty="0"/>
              <a:t>/egeria/open-metadata-implementation/repository-services/docs/</a:t>
            </a:r>
          </a:p>
        </p:txBody>
      </p:sp>
    </p:spTree>
    <p:extLst>
      <p:ext uri="{BB962C8B-B14F-4D97-AF65-F5344CB8AC3E}">
        <p14:creationId xmlns:p14="http://schemas.microsoft.com/office/powerpoint/2010/main" val="1620209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8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4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53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1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269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28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1255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7" name="Picture 6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9">
            <a:extLst>
              <a:ext uri="{FF2B5EF4-FFF2-40B4-BE49-F238E27FC236}">
                <a16:creationId xmlns:a16="http://schemas.microsoft.com/office/drawing/2014/main" id="{2775CBCD-B3EA-9C47-9404-C5793A9DBF5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Shape 10">
            <a:extLst>
              <a:ext uri="{FF2B5EF4-FFF2-40B4-BE49-F238E27FC236}">
                <a16:creationId xmlns:a16="http://schemas.microsoft.com/office/drawing/2014/main" id="{DA376028-BCEF-6D4D-AA3E-756372CF3A4E}"/>
              </a:ext>
            </a:extLst>
          </p:cNvPr>
          <p:cNvSpPr/>
          <p:nvPr userDrawn="1"/>
        </p:nvSpPr>
        <p:spPr>
          <a:xfrm rot="10800000" flipH="1">
            <a:off x="0" y="7257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D244D1FF-6258-0A4E-AEB2-08CF2CA5EB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2388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4558"/>
            <a:ext cx="8475071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471" y="1027301"/>
            <a:ext cx="4144028" cy="3716151"/>
          </a:xfrm>
        </p:spPr>
        <p:txBody>
          <a:bodyPr/>
          <a:lstStyle>
            <a:lvl1pPr marL="342900" indent="-34290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193" y="1027301"/>
            <a:ext cx="4144028" cy="3716151"/>
          </a:xfrm>
        </p:spPr>
        <p:txBody>
          <a:bodyPr/>
          <a:lstStyle>
            <a:lvl1pPr marL="342900" indent="-34290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9">
            <a:extLst>
              <a:ext uri="{FF2B5EF4-FFF2-40B4-BE49-F238E27FC236}">
                <a16:creationId xmlns:a16="http://schemas.microsoft.com/office/drawing/2014/main" id="{D0D2F62D-B87B-9B47-B006-B1E2B8A2DA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7AC1CE38-2D6A-CF4D-BC2C-9DF3D3CED7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81255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088135"/>
            <a:ext cx="8541385" cy="3560115"/>
          </a:xfrm>
        </p:spPr>
        <p:txBody>
          <a:bodyPr/>
          <a:lstStyle>
            <a:lvl1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9200" y="144708"/>
            <a:ext cx="4474777" cy="8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9CCB5E2-86B7-DF4F-95FF-16227AB8F6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E930199-1DB9-E040-9099-9A8B2D560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17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https://github.com/odpi/egeria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odpi.github.io/egeria/open-metadata-implementation/repository-services/docs/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slide" Target="slide1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E03D-1F5C-CC49-B24B-A1EECC994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Egeria</a:t>
            </a:r>
            <a:br>
              <a:rPr lang="en-US" dirty="0"/>
            </a:br>
            <a:r>
              <a:rPr lang="en-US" dirty="0"/>
              <a:t>Open Metadata and Governance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95B8B-4A9F-6944-92A5-80FAE911B2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9657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Open Metadata and Governance Server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35BC80-87D5-BB48-8FFC-F87843343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87508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65458-D603-2742-BC94-46EFF822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838923"/>
            <a:ext cx="7640224" cy="39167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E68D01-506D-8E4A-9ABA-0EB177746C0D}"/>
              </a:ext>
            </a:extLst>
          </p:cNvPr>
          <p:cNvSpPr/>
          <p:nvPr/>
        </p:nvSpPr>
        <p:spPr>
          <a:xfrm>
            <a:off x="638928" y="1655601"/>
            <a:ext cx="1152144" cy="52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6A366A74-8221-8248-904A-D5DE8A7B4D97}"/>
              </a:ext>
            </a:extLst>
          </p:cNvPr>
          <p:cNvSpPr/>
          <p:nvPr/>
        </p:nvSpPr>
        <p:spPr>
          <a:xfrm>
            <a:off x="81686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subsystems in OMRS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81FBD-8D99-7544-9F51-4D15D294C379}"/>
              </a:ext>
            </a:extLst>
          </p:cNvPr>
          <p:cNvSpPr/>
          <p:nvPr/>
        </p:nvSpPr>
        <p:spPr>
          <a:xfrm>
            <a:off x="1999488" y="1353312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0A182-FA1A-704E-ADCB-639CDA791F1A}"/>
              </a:ext>
            </a:extLst>
          </p:cNvPr>
          <p:cNvSpPr/>
          <p:nvPr/>
        </p:nvSpPr>
        <p:spPr>
          <a:xfrm>
            <a:off x="2267712" y="1536192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735C0-7FB1-3E41-A9A5-4C0B98B0AE59}"/>
              </a:ext>
            </a:extLst>
          </p:cNvPr>
          <p:cNvSpPr/>
          <p:nvPr/>
        </p:nvSpPr>
        <p:spPr>
          <a:xfrm>
            <a:off x="2279904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D15AA-58AE-CD43-9D63-8C987B483141}"/>
              </a:ext>
            </a:extLst>
          </p:cNvPr>
          <p:cNvSpPr/>
          <p:nvPr/>
        </p:nvSpPr>
        <p:spPr>
          <a:xfrm>
            <a:off x="3096768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7505-3A0D-2A47-B1DC-99158D880E8C}"/>
              </a:ext>
            </a:extLst>
          </p:cNvPr>
          <p:cNvSpPr/>
          <p:nvPr/>
        </p:nvSpPr>
        <p:spPr>
          <a:xfrm>
            <a:off x="3913632" y="378102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2AB93B-38CF-4643-861C-E57C92D8BBF3}"/>
              </a:ext>
            </a:extLst>
          </p:cNvPr>
          <p:cNvSpPr/>
          <p:nvPr/>
        </p:nvSpPr>
        <p:spPr>
          <a:xfrm>
            <a:off x="4730496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147B6-2FD3-3647-9C7E-C2ADEF743660}"/>
              </a:ext>
            </a:extLst>
          </p:cNvPr>
          <p:cNvSpPr/>
          <p:nvPr/>
        </p:nvSpPr>
        <p:spPr>
          <a:xfrm>
            <a:off x="5574048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E0029-92FD-0B4A-A70C-AA833E550AB9}"/>
              </a:ext>
            </a:extLst>
          </p:cNvPr>
          <p:cNvSpPr/>
          <p:nvPr/>
        </p:nvSpPr>
        <p:spPr>
          <a:xfrm>
            <a:off x="6397231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0D095-A501-FF46-9545-6481FFFAB384}"/>
              </a:ext>
            </a:extLst>
          </p:cNvPr>
          <p:cNvSpPr/>
          <p:nvPr/>
        </p:nvSpPr>
        <p:spPr>
          <a:xfrm>
            <a:off x="2267463" y="2308228"/>
            <a:ext cx="4873479" cy="1264028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CAF0E8-5E7E-5A4A-A3B6-736B2576D024}"/>
              </a:ext>
            </a:extLst>
          </p:cNvPr>
          <p:cNvSpPr/>
          <p:nvPr/>
        </p:nvSpPr>
        <p:spPr>
          <a:xfrm>
            <a:off x="1999488" y="274151"/>
            <a:ext cx="816864" cy="564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79CD-7BC9-3042-8BC8-F7ADD1EA05C2}"/>
              </a:ext>
            </a:extLst>
          </p:cNvPr>
          <p:cNvSpPr/>
          <p:nvPr/>
        </p:nvSpPr>
        <p:spPr>
          <a:xfrm>
            <a:off x="316745" y="1576708"/>
            <a:ext cx="1512055" cy="71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22EDFBA-569D-8848-89AF-F845E91C85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4360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Metadata Access Service (OMAS) instance</a:t>
            </a:r>
            <a:endParaRPr lang="en-GB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9DB3FF62-18BD-CF49-B79A-977E29E9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57" y="863307"/>
            <a:ext cx="6058351" cy="4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FCB72-793B-634A-BFFF-7B731A1F2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0590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86235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multiple cohorts 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BA5C8E-FB6E-864D-8139-F917CCAF2C9D}"/>
              </a:ext>
            </a:extLst>
          </p:cNvPr>
          <p:cNvSpPr/>
          <p:nvPr/>
        </p:nvSpPr>
        <p:spPr>
          <a:xfrm>
            <a:off x="1422491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AB116-FAC6-F946-B5CE-5BD22E80A6AE}"/>
              </a:ext>
            </a:extLst>
          </p:cNvPr>
          <p:cNvSpPr/>
          <p:nvPr/>
        </p:nvSpPr>
        <p:spPr>
          <a:xfrm>
            <a:off x="1627756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2EA2D-E440-B446-B75E-79D356C0AA03}"/>
              </a:ext>
            </a:extLst>
          </p:cNvPr>
          <p:cNvCxnSpPr>
            <a:endCxn id="16" idx="1"/>
          </p:cNvCxnSpPr>
          <p:nvPr/>
        </p:nvCxnSpPr>
        <p:spPr bwMode="auto">
          <a:xfrm>
            <a:off x="1151526" y="202999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A2592-AF81-1C47-8B7C-A535DBD713C5}"/>
              </a:ext>
            </a:extLst>
          </p:cNvPr>
          <p:cNvCxnSpPr>
            <a:stCxn id="20" idx="3"/>
            <a:endCxn id="16" idx="3"/>
          </p:cNvCxnSpPr>
          <p:nvPr/>
        </p:nvCxnSpPr>
        <p:spPr bwMode="auto">
          <a:xfrm flipV="1">
            <a:off x="1158577" y="341239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E13466-EC9F-E24C-BD60-5CD5DF38C200}"/>
              </a:ext>
            </a:extLst>
          </p:cNvPr>
          <p:cNvSpPr/>
          <p:nvPr/>
        </p:nvSpPr>
        <p:spPr>
          <a:xfrm>
            <a:off x="1128970" y="356278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1EED4-81AC-2B43-B44B-83888BFB7199}"/>
              </a:ext>
            </a:extLst>
          </p:cNvPr>
          <p:cNvSpPr/>
          <p:nvPr/>
        </p:nvSpPr>
        <p:spPr>
          <a:xfrm>
            <a:off x="806689" y="175573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D504B-E968-F547-89DA-BD2283E18ADA}"/>
              </a:ext>
            </a:extLst>
          </p:cNvPr>
          <p:cNvCxnSpPr>
            <a:stCxn id="16" idx="6"/>
            <a:endCxn id="13" idx="1"/>
          </p:cNvCxnSpPr>
          <p:nvPr/>
        </p:nvCxnSpPr>
        <p:spPr bwMode="auto">
          <a:xfrm flipV="1">
            <a:off x="3911352" y="290448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C6342-6175-B24F-822A-F2929152F625}"/>
              </a:ext>
            </a:extLst>
          </p:cNvPr>
          <p:cNvSpPr/>
          <p:nvPr/>
        </p:nvSpPr>
        <p:spPr>
          <a:xfrm>
            <a:off x="1077654" y="347299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1A36A-5F0B-3145-B8FB-5CE923B4AE1B}"/>
              </a:ext>
            </a:extLst>
          </p:cNvPr>
          <p:cNvSpPr/>
          <p:nvPr/>
        </p:nvSpPr>
        <p:spPr>
          <a:xfrm>
            <a:off x="868301" y="1141704"/>
            <a:ext cx="571229" cy="333870"/>
          </a:xfrm>
          <a:prstGeom prst="roundRect">
            <a:avLst/>
          </a:prstGeom>
          <a:solidFill>
            <a:srgbClr val="6DCCDE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DB723A1-C7AC-8148-A569-9E962D436463}"/>
              </a:ext>
            </a:extLst>
          </p:cNvPr>
          <p:cNvSpPr/>
          <p:nvPr/>
        </p:nvSpPr>
        <p:spPr>
          <a:xfrm>
            <a:off x="887616" y="117308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9C895-5C5D-F341-9EA4-0A01D716AE47}"/>
              </a:ext>
            </a:extLst>
          </p:cNvPr>
          <p:cNvSpPr/>
          <p:nvPr/>
        </p:nvSpPr>
        <p:spPr>
          <a:xfrm>
            <a:off x="806751" y="160501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C478FB-E301-5B41-85FF-5CBF1141A09B}"/>
              </a:ext>
            </a:extLst>
          </p:cNvPr>
          <p:cNvCxnSpPr>
            <a:stCxn id="33" idx="0"/>
            <a:endCxn id="31" idx="2"/>
          </p:cNvCxnSpPr>
          <p:nvPr/>
        </p:nvCxnSpPr>
        <p:spPr bwMode="auto">
          <a:xfrm flipV="1">
            <a:off x="1153139" y="147557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D174BE-11F2-4649-8A14-A66025C61ABB}"/>
              </a:ext>
            </a:extLst>
          </p:cNvPr>
          <p:cNvSpPr/>
          <p:nvPr/>
        </p:nvSpPr>
        <p:spPr>
          <a:xfrm>
            <a:off x="189338" y="3472994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8F2093-8DAD-A143-9132-9FE99B7F73D5}"/>
              </a:ext>
            </a:extLst>
          </p:cNvPr>
          <p:cNvSpPr/>
          <p:nvPr/>
        </p:nvSpPr>
        <p:spPr>
          <a:xfrm>
            <a:off x="250950" y="2858959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B30BB34-863E-7C40-A687-B9102C8C0D01}"/>
              </a:ext>
            </a:extLst>
          </p:cNvPr>
          <p:cNvSpPr/>
          <p:nvPr/>
        </p:nvSpPr>
        <p:spPr>
          <a:xfrm>
            <a:off x="270265" y="2890340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515369-90E4-CF41-8DDC-56950F898720}"/>
              </a:ext>
            </a:extLst>
          </p:cNvPr>
          <p:cNvSpPr/>
          <p:nvPr/>
        </p:nvSpPr>
        <p:spPr>
          <a:xfrm>
            <a:off x="189400" y="3322265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426576-5BB8-E44F-A97C-79808AD8231B}"/>
              </a:ext>
            </a:extLst>
          </p:cNvPr>
          <p:cNvCxnSpPr>
            <a:stCxn id="38" idx="0"/>
            <a:endCxn id="36" idx="2"/>
          </p:cNvCxnSpPr>
          <p:nvPr/>
        </p:nvCxnSpPr>
        <p:spPr bwMode="auto">
          <a:xfrm flipV="1">
            <a:off x="535788" y="3192829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32984-AE4F-F64F-979E-2F4D4BCB9504}"/>
              </a:ext>
            </a:extLst>
          </p:cNvPr>
          <p:cNvCxnSpPr>
            <a:stCxn id="35" idx="3"/>
            <a:endCxn id="23" idx="1"/>
          </p:cNvCxnSpPr>
          <p:nvPr/>
        </p:nvCxnSpPr>
        <p:spPr bwMode="auto">
          <a:xfrm>
            <a:off x="882114" y="369746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n 51">
            <a:extLst>
              <a:ext uri="{FF2B5EF4-FFF2-40B4-BE49-F238E27FC236}">
                <a16:creationId xmlns:a16="http://schemas.microsoft.com/office/drawing/2014/main" id="{DB942989-7DF0-EB40-A338-B0261CE9C39E}"/>
              </a:ext>
            </a:extLst>
          </p:cNvPr>
          <p:cNvSpPr/>
          <p:nvPr/>
        </p:nvSpPr>
        <p:spPr>
          <a:xfrm>
            <a:off x="1000678" y="2321631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5B9485-9F0F-E049-8CDA-2D0E4DA705B1}"/>
              </a:ext>
            </a:extLst>
          </p:cNvPr>
          <p:cNvCxnSpPr>
            <a:stCxn id="52" idx="1"/>
            <a:endCxn id="21" idx="2"/>
          </p:cNvCxnSpPr>
          <p:nvPr/>
        </p:nvCxnSpPr>
        <p:spPr bwMode="auto">
          <a:xfrm flipH="1" flipV="1">
            <a:off x="1153077" y="220467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AF3AC57D-A946-5A4C-87E0-FF0F05F8A2B7}"/>
              </a:ext>
            </a:extLst>
          </p:cNvPr>
          <p:cNvSpPr/>
          <p:nvPr/>
        </p:nvSpPr>
        <p:spPr>
          <a:xfrm>
            <a:off x="383327" y="4038886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B2E1-CD5B-FD47-AD4B-97671B930546}"/>
              </a:ext>
            </a:extLst>
          </p:cNvPr>
          <p:cNvCxnSpPr>
            <a:stCxn id="54" idx="1"/>
          </p:cNvCxnSpPr>
          <p:nvPr/>
        </p:nvCxnSpPr>
        <p:spPr bwMode="auto">
          <a:xfrm flipH="1" flipV="1">
            <a:off x="535726" y="3921928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36A84-42DC-A546-BFA3-36F77A122B3C}"/>
              </a:ext>
            </a:extLst>
          </p:cNvPr>
          <p:cNvSpPr txBox="1"/>
          <p:nvPr/>
        </p:nvSpPr>
        <p:spPr bwMode="auto">
          <a:xfrm>
            <a:off x="1602098" y="149920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77EF7-58DF-8A4F-BFCD-F6CABC597B90}"/>
              </a:ext>
            </a:extLst>
          </p:cNvPr>
          <p:cNvSpPr txBox="1"/>
          <p:nvPr/>
        </p:nvSpPr>
        <p:spPr bwMode="auto">
          <a:xfrm>
            <a:off x="869284" y="401171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Mobile</a:t>
            </a:r>
          </a:p>
          <a:p>
            <a:pPr algn="ctr"/>
            <a:r>
              <a:rPr lang="en-GB" sz="1400" dirty="0">
                <a:latin typeface="Calibri" pitchFamily="-1" charset="0"/>
              </a:rPr>
              <a:t>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2157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metadata and governance integration patterns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3091A7-2490-D244-8FB0-1FAC538E5343}"/>
              </a:ext>
            </a:extLst>
          </p:cNvPr>
          <p:cNvSpPr/>
          <p:nvPr/>
        </p:nvSpPr>
        <p:spPr>
          <a:xfrm>
            <a:off x="5096256" y="1244584"/>
            <a:ext cx="1990061" cy="490130"/>
          </a:xfrm>
          <a:prstGeom prst="wedgeRoundRectCallout">
            <a:avLst>
              <a:gd name="adj1" fmla="val -53587"/>
              <a:gd name="adj2" fmla="val 136413"/>
              <a:gd name="adj3" fmla="val 1666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1F497D"/>
                </a:solidFill>
                <a:latin typeface="Calibri"/>
                <a:cs typeface="Calibri"/>
              </a:rPr>
              <a:t>IBM Information Governance Catalog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98D17A-2F24-0D43-ABFF-B15F6F507A32}"/>
              </a:ext>
            </a:extLst>
          </p:cNvPr>
          <p:cNvSpPr/>
          <p:nvPr/>
        </p:nvSpPr>
        <p:spPr>
          <a:xfrm>
            <a:off x="3316313" y="1286604"/>
            <a:ext cx="1096869" cy="464725"/>
          </a:xfrm>
          <a:prstGeom prst="wedgeRoundRectCallout">
            <a:avLst>
              <a:gd name="adj1" fmla="val -53587"/>
              <a:gd name="adj2" fmla="val 136413"/>
              <a:gd name="adj3" fmla="val 1666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1F497D"/>
                </a:solidFill>
                <a:latin typeface="Calibri"/>
                <a:cs typeface="Calibri"/>
              </a:rPr>
              <a:t>Apache Atlas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CFB86-5718-984B-A5E2-4C6AEBA0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42" y="2039808"/>
            <a:ext cx="7040880" cy="2794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91554-6CE3-3147-9C60-864DC8667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4025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Caller integration pattern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B9E94D-798D-274D-898F-F1C38ECB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193549" cy="3603001"/>
          </a:xfrm>
        </p:spPr>
        <p:txBody>
          <a:bodyPr/>
          <a:lstStyle/>
          <a:p>
            <a:r>
              <a:rPr lang="en-GB" dirty="0"/>
              <a:t>A metadata tool can access the consumer-specific APIs to work with metadata.</a:t>
            </a:r>
          </a:p>
          <a:p>
            <a:r>
              <a:rPr lang="en-GB" dirty="0"/>
              <a:t>The Access Layer handles the calls to metadata repositories connected to the metadata highway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61FF0F-F5BD-8845-BD5B-75064A66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706" y="601681"/>
            <a:ext cx="3252277" cy="41713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EB867-0A56-5B43-B485-4F2A4BE7E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8628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integration pattern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856F3E-200D-1749-B87D-C676D24D4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810643" cy="3603001"/>
          </a:xfrm>
        </p:spPr>
        <p:txBody>
          <a:bodyPr/>
          <a:lstStyle/>
          <a:p>
            <a:r>
              <a:rPr lang="en-GB" dirty="0"/>
              <a:t>Native implementation of the open metadata governance APIs.</a:t>
            </a:r>
            <a:endParaRPr lang="en-US" dirty="0"/>
          </a:p>
          <a:p>
            <a:r>
              <a:rPr lang="en-GB" dirty="0"/>
              <a:t>Apache Atlas is a native implementation of the open metadata and governance APIs.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F615C-65B5-6844-83D7-2D89D47F7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43" y="838923"/>
            <a:ext cx="4974157" cy="37696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FC873-46FD-BE40-B2E8-DC69F07A7A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66751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integration pattern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B84CF2-4634-3D45-A681-DFF2C3263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2891667" cy="3603001"/>
          </a:xfrm>
        </p:spPr>
        <p:txBody>
          <a:bodyPr/>
          <a:lstStyle/>
          <a:p>
            <a:r>
              <a:rPr lang="en-GB" dirty="0"/>
              <a:t>Simple components plug into a repository proxy to connect in an existing metadata repository.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9A9FB-14C8-B543-91BF-A8D0E80F3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67" y="1060704"/>
            <a:ext cx="5638546" cy="330061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99ADEC-036B-7843-9DF2-169A27C27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0520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Plug-in integration pattern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2BAEA-752A-5348-A4B7-F43A3B14B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116531"/>
            <a:ext cx="4337928" cy="3452344"/>
          </a:xfrm>
        </p:spPr>
        <p:txBody>
          <a:bodyPr/>
          <a:lstStyle/>
          <a:p>
            <a:r>
              <a:rPr lang="en-GB" dirty="0"/>
              <a:t>Connector Framework (OCF)</a:t>
            </a:r>
          </a:p>
          <a:p>
            <a:pPr lvl="1"/>
            <a:r>
              <a:rPr lang="en-GB" dirty="0"/>
              <a:t>Connectors to data, analytics etc</a:t>
            </a:r>
          </a:p>
          <a:p>
            <a:r>
              <a:rPr lang="en-GB" dirty="0"/>
              <a:t>Open Discovery Framework (ODF)</a:t>
            </a:r>
          </a:p>
          <a:p>
            <a:pPr lvl="1"/>
            <a:r>
              <a:rPr lang="en-GB" dirty="0"/>
              <a:t>Metadata discovery services</a:t>
            </a:r>
          </a:p>
          <a:p>
            <a:r>
              <a:rPr lang="en-GB" dirty="0"/>
              <a:t>Governance action Framework (GAF)</a:t>
            </a:r>
          </a:p>
          <a:p>
            <a:pPr lvl="1"/>
            <a:r>
              <a:rPr lang="en-GB" dirty="0"/>
              <a:t>Stewardship services for triage and remediation of exceptions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BBEEB-ECD5-214E-B415-F0A120BE3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025" y="1373631"/>
            <a:ext cx="3977029" cy="27406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C397E-5DFA-0649-A235-509A1470D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967278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D2DF3-CDF4-4648-8236-F376929B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8E61CA-F156-9A41-879D-CF1D8DCB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09:30-10:15 What is open metadata and why do we need it </a:t>
            </a:r>
          </a:p>
          <a:p>
            <a:r>
              <a:rPr lang="en-GB" dirty="0"/>
              <a:t>10:15-10:45 Basic concepts and integration patterns</a:t>
            </a:r>
          </a:p>
          <a:p>
            <a:r>
              <a:rPr lang="en-GB" dirty="0">
                <a:solidFill>
                  <a:schemeClr val="accent5"/>
                </a:solidFill>
              </a:rPr>
              <a:t>10:45-11:00 Break</a:t>
            </a:r>
          </a:p>
          <a:p>
            <a:r>
              <a:rPr lang="en-GB" dirty="0"/>
              <a:t>11:00-11:30 Demo of Egeria and Atlas</a:t>
            </a:r>
          </a:p>
          <a:p>
            <a:r>
              <a:rPr lang="en-GB" dirty="0"/>
              <a:t>11:30-13:00 Deep dive into the Egeria code</a:t>
            </a:r>
          </a:p>
          <a:p>
            <a:r>
              <a:rPr lang="en-GB" dirty="0">
                <a:solidFill>
                  <a:schemeClr val="accent5"/>
                </a:solidFill>
              </a:rPr>
              <a:t>13:00-14:00 Lunch</a:t>
            </a:r>
          </a:p>
          <a:p>
            <a:r>
              <a:rPr lang="en-GB" dirty="0"/>
              <a:t>14:00-15:30 Egeria roadmap and brainstorm meeting</a:t>
            </a:r>
          </a:p>
          <a:p>
            <a:r>
              <a:rPr lang="en-GB" dirty="0"/>
              <a:t>15:30-16:00 Summary, readout and next steps Room setup change.</a:t>
            </a:r>
          </a:p>
          <a:p>
            <a:r>
              <a:rPr lang="en-GB" dirty="0"/>
              <a:t>18:00-19:30 Meet the experts social (beer, pizza, posters, demos, whiteboards)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E58CB-F409-3E49-853B-1C280C3A9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3873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integration pattern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8E9302-EF48-E94C-B25D-01668F4A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952918" cy="3603001"/>
          </a:xfrm>
        </p:spPr>
        <p:txBody>
          <a:bodyPr/>
          <a:lstStyle/>
          <a:p>
            <a:r>
              <a:rPr lang="en-GB" dirty="0"/>
              <a:t>The tool, engine or data management platform implements its own version of the OMRS and OMASs. </a:t>
            </a:r>
          </a:p>
          <a:p>
            <a:r>
              <a:rPr lang="en-GB" dirty="0"/>
              <a:t>This pattern should only be used if it is impossible to use one of the other patterns.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D07B2-2D3B-AA48-A3DB-74109EC4B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84" y="1917579"/>
            <a:ext cx="2900172" cy="211935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C1D637-AF99-5142-915E-3BAA19CE0B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644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E75348-07DA-414F-A2D0-80F443D47F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72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Coming up next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DBCF8D-A6E6-4F44-A1F7-00DD982E4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11:00-11:30 Demo of Egeria!</a:t>
            </a:r>
          </a:p>
          <a:p>
            <a:r>
              <a:rPr lang="en-GB" dirty="0"/>
              <a:t>11:30-13:00 Deep dive into the Egeria code (10 mins each)</a:t>
            </a:r>
          </a:p>
          <a:p>
            <a:pPr lvl="1"/>
            <a:r>
              <a:rPr lang="en-GB" dirty="0"/>
              <a:t>Design pattern for OMAS</a:t>
            </a:r>
          </a:p>
          <a:p>
            <a:pPr lvl="1"/>
            <a:r>
              <a:rPr lang="en-GB" dirty="0"/>
              <a:t>Inside the OMRS</a:t>
            </a:r>
          </a:p>
          <a:p>
            <a:pPr lvl="1"/>
            <a:r>
              <a:rPr lang="en-GB" dirty="0"/>
              <a:t>OCF and the Data Connector</a:t>
            </a:r>
          </a:p>
          <a:p>
            <a:pPr lvl="1"/>
            <a:r>
              <a:rPr lang="en-GB" dirty="0"/>
              <a:t>How to integrate a new repository</a:t>
            </a:r>
          </a:p>
          <a:p>
            <a:pPr lvl="1"/>
            <a:r>
              <a:rPr lang="en-GB" dirty="0"/>
              <a:t>Cohort setup, registration and exchange</a:t>
            </a:r>
          </a:p>
          <a:p>
            <a:pPr lvl="1"/>
            <a:r>
              <a:rPr lang="en-GB" dirty="0"/>
              <a:t>Virtualizer and Ranger integration</a:t>
            </a:r>
          </a:p>
          <a:p>
            <a:pPr lvl="1"/>
            <a:r>
              <a:rPr lang="en-GB" dirty="0"/>
              <a:t>Compliance test demo and philosophy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2BC3B-F27D-2445-911C-F3CD41E84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8202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6F7622-4E2B-5540-A2A7-BA4F9B720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Maryna Strelchuk and Ernie Ostic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BBC53-0E23-FC46-AB62-C96AB7B6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 28 August 2018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A5846-E7CA-A14F-A1AC-17725427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of Egeria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D3E07-3B56-FA4E-A7DC-6E6354F3F2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671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6F7622-4E2B-5540-A2A7-BA4F9B720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762" y="3215062"/>
            <a:ext cx="6235667" cy="691998"/>
          </a:xfrm>
        </p:spPr>
        <p:txBody>
          <a:bodyPr anchor="b"/>
          <a:lstStyle/>
          <a:p>
            <a:endParaRPr lang="en-US" dirty="0"/>
          </a:p>
          <a:p>
            <a:r>
              <a:rPr lang="en-US" dirty="0"/>
              <a:t>David Radley, Susan Malaika, Nigel Jones, Maryna Strelchuk, Mandy Chessell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BBC53-0E23-FC46-AB62-C96AB7B6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 28 August 2018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A5846-E7CA-A14F-A1AC-17725427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Deep dive into Egeria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A57D91-BFDC-8B4F-98AD-F45A8CA9A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0866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7E1B5-2045-8441-88FE-260CC923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95BA43-1137-924D-9D4D-F56FBCC8C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4471" y="1027301"/>
            <a:ext cx="5814948" cy="3716151"/>
          </a:xfrm>
        </p:spPr>
        <p:txBody>
          <a:bodyPr/>
          <a:lstStyle/>
          <a:p>
            <a:r>
              <a:rPr lang="en-GB" sz="1800" dirty="0"/>
              <a:t>Design pattern for an OMAS</a:t>
            </a:r>
          </a:p>
          <a:p>
            <a:r>
              <a:rPr lang="en-GB" sz="1800" dirty="0"/>
              <a:t>Inside the OMRS</a:t>
            </a:r>
          </a:p>
          <a:p>
            <a:r>
              <a:rPr lang="en-GB" sz="1800" dirty="0"/>
              <a:t>OCF and the Data Connector </a:t>
            </a:r>
          </a:p>
          <a:p>
            <a:r>
              <a:rPr lang="en-GB" sz="1800" dirty="0"/>
              <a:t>How to integrate a new repository</a:t>
            </a:r>
          </a:p>
          <a:p>
            <a:r>
              <a:rPr lang="en-GB" sz="1800" dirty="0"/>
              <a:t>Cohort setup, registration and exchange</a:t>
            </a:r>
          </a:p>
          <a:p>
            <a:r>
              <a:rPr lang="en-GB" sz="1800" dirty="0"/>
              <a:t>Virtualizer and Ranger integrator</a:t>
            </a:r>
          </a:p>
          <a:p>
            <a:r>
              <a:rPr lang="en-GB" sz="1800" dirty="0"/>
              <a:t>Compliance test demo and philosophy</a:t>
            </a:r>
          </a:p>
          <a:p>
            <a:endParaRPr lang="en-US" sz="1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0CE995-5732-7E44-9F80-47798B0C7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9419" y="1027301"/>
            <a:ext cx="2645802" cy="371615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David Radley</a:t>
            </a:r>
          </a:p>
          <a:p>
            <a:pPr marL="0" indent="0">
              <a:buNone/>
            </a:pPr>
            <a:r>
              <a:rPr lang="en-US" sz="1800" dirty="0"/>
              <a:t>Mandy Chessell</a:t>
            </a:r>
          </a:p>
          <a:p>
            <a:pPr marL="0" indent="0">
              <a:buNone/>
            </a:pPr>
            <a:r>
              <a:rPr lang="en-US" sz="1800" dirty="0"/>
              <a:t>Nigel Jones</a:t>
            </a:r>
          </a:p>
          <a:p>
            <a:pPr marL="0" indent="0">
              <a:buNone/>
            </a:pPr>
            <a:r>
              <a:rPr lang="en-US" sz="1800" dirty="0"/>
              <a:t>David Radley</a:t>
            </a:r>
          </a:p>
          <a:p>
            <a:pPr marL="0" indent="0">
              <a:buNone/>
            </a:pPr>
            <a:r>
              <a:rPr lang="en-US" sz="1800" dirty="0"/>
              <a:t>Mandy Chessell</a:t>
            </a:r>
          </a:p>
          <a:p>
            <a:pPr marL="0" indent="0">
              <a:buNone/>
            </a:pPr>
            <a:r>
              <a:rPr lang="en-US" sz="1800" dirty="0"/>
              <a:t>Nigel and Maryna</a:t>
            </a:r>
          </a:p>
          <a:p>
            <a:pPr marL="0" indent="0">
              <a:buNone/>
            </a:pPr>
            <a:r>
              <a:rPr lang="en-US" sz="1800" dirty="0"/>
              <a:t>Mandy Chessell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EDABE4-F466-AE41-9505-C89B5D8F4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11157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3D58-7D94-5342-B897-06F25F78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pattern for an Open Metadata Assess Service (OMAS)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2891-6E87-4B48-AE2E-A468F98F0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72688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47578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403214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4202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95777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34589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213821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218585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39233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53517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96447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69409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618633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98017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44009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97992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32908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75787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40884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42408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37645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80508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418608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47171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70992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424960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88454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932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6281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614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964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297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646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567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900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5249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583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88454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418610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428134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61471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96404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907558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905979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907567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904384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46460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3137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662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9963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345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96447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93279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9804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90033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37645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29697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32871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50173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54472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401329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4014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75837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69877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73927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72035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70145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77421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96471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93304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93296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81301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C00000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Metadata Management and Governance</a:t>
            </a:r>
            <a:endParaRPr lang="en-GB" dirty="0"/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35134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408766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ACBAD914-562D-8346-B451-C8F991E8FEE9}"/>
              </a:ext>
            </a:extLst>
          </p:cNvPr>
          <p:cNvSpPr txBox="1"/>
          <p:nvPr/>
        </p:nvSpPr>
        <p:spPr>
          <a:xfrm>
            <a:off x="3173726" y="4925568"/>
            <a:ext cx="2727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</a:t>
            </a:r>
            <a:r>
              <a:rPr lang="en-US" sz="1200" dirty="0" err="1">
                <a:solidFill>
                  <a:schemeClr val="tx1"/>
                </a:solidFill>
              </a:rPr>
              <a:t>github.com</a:t>
            </a:r>
            <a:r>
              <a:rPr lang="en-US" sz="1200" dirty="0">
                <a:solidFill>
                  <a:schemeClr val="tx1"/>
                </a:solidFill>
              </a:rPr>
              <a:t>/odpi/egeria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E958F0E0-B8C9-E64C-8E75-8A8A6016E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55914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91461-03FB-9241-A34D-914E98F6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pattern for an OMAS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009693A-6F0D-0347-961E-179E716A3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094" y="965200"/>
            <a:ext cx="5405437" cy="36036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742051-6A7E-B943-AA73-5AB51994C3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90198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43D4-8921-0948-9A39-CC61CB96B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tool / 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DD71B-A8F2-504E-986E-BF7E66108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Think “outside in”</a:t>
            </a:r>
          </a:p>
          <a:p>
            <a:r>
              <a:rPr lang="en-US" dirty="0"/>
              <a:t>Natural concepts for the tool or persona</a:t>
            </a:r>
          </a:p>
          <a:p>
            <a:r>
              <a:rPr lang="en-US" dirty="0"/>
              <a:t>How do the concepts relate?</a:t>
            </a:r>
          </a:p>
          <a:p>
            <a:r>
              <a:rPr lang="en-US" dirty="0"/>
              <a:t>What are the tasks and goals that the user needs to complete</a:t>
            </a:r>
          </a:p>
          <a:p>
            <a:r>
              <a:rPr lang="en-US" dirty="0"/>
              <a:t>How do the tasks relate to the lifecycle of the concepts</a:t>
            </a:r>
          </a:p>
          <a:p>
            <a:r>
              <a:rPr lang="en-US" dirty="0"/>
              <a:t>Paper prototype a UI (or flow diagrams if there is no UI)</a:t>
            </a:r>
          </a:p>
          <a:p>
            <a:r>
              <a:rPr lang="en-US" dirty="0"/>
              <a:t>Understand what operations are required using the OMAS concepts.</a:t>
            </a:r>
          </a:p>
          <a:p>
            <a:r>
              <a:rPr lang="en-US" dirty="0"/>
              <a:t>How does it position with the existing OMASs? Does it match an existing OMAS? Should it extend an existing OMAS (for the same persona). Is it an alternative implementation or a new one or one that has not been implemented yet. 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79CA9D-1374-C84A-99FF-756D15F51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55264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6F7622-4E2B-5540-A2A7-BA4F9B720B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Maryna Strelchuk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BBC53-0E23-FC46-AB62-C96AB7B6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 28 August 2018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A5846-E7CA-A14F-A1AC-17725427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 </a:t>
            </a:r>
            <a:br>
              <a:rPr lang="en-US"/>
            </a:br>
            <a:r>
              <a:rPr lang="en-US"/>
              <a:t>and Integration Patterns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25E9B68-A65C-BE48-B98F-9912B7D1C2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29645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2DFBB7D-CCFE-A441-BE07-F350621A2084}"/>
              </a:ext>
            </a:extLst>
          </p:cNvPr>
          <p:cNvSpPr/>
          <p:nvPr/>
        </p:nvSpPr>
        <p:spPr>
          <a:xfrm>
            <a:off x="1391163" y="1245289"/>
            <a:ext cx="3610967" cy="3410698"/>
          </a:xfrm>
          <a:prstGeom prst="roundRect">
            <a:avLst>
              <a:gd name="adj" fmla="val 283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2B6C3-1F57-2943-8028-26B5FE38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Service mapping to OMRS service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67012A-0AB5-5842-988E-5D51F2B85DF3}"/>
              </a:ext>
            </a:extLst>
          </p:cNvPr>
          <p:cNvSpPr/>
          <p:nvPr/>
        </p:nvSpPr>
        <p:spPr>
          <a:xfrm>
            <a:off x="3432197" y="2400581"/>
            <a:ext cx="685800" cy="685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9D4BAF-D215-8146-BB4C-53AF1B4A2C92}"/>
              </a:ext>
            </a:extLst>
          </p:cNvPr>
          <p:cNvSpPr/>
          <p:nvPr/>
        </p:nvSpPr>
        <p:spPr>
          <a:xfrm>
            <a:off x="5882009" y="1245289"/>
            <a:ext cx="806824" cy="341069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909B4-4EEF-2C4E-AA57-966B46C8AC44}"/>
              </a:ext>
            </a:extLst>
          </p:cNvPr>
          <p:cNvSpPr txBox="1"/>
          <p:nvPr/>
        </p:nvSpPr>
        <p:spPr>
          <a:xfrm>
            <a:off x="5997630" y="261652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C0B43-0BF0-6444-866F-60174B21057B}"/>
              </a:ext>
            </a:extLst>
          </p:cNvPr>
          <p:cNvSpPr txBox="1"/>
          <p:nvPr/>
        </p:nvSpPr>
        <p:spPr>
          <a:xfrm>
            <a:off x="1750897" y="3157260"/>
            <a:ext cx="11288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Java Classes for each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OMAS concept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7DAE42-005D-114A-847D-2AF36C7C2705}"/>
              </a:ext>
            </a:extLst>
          </p:cNvPr>
          <p:cNvSpPr/>
          <p:nvPr/>
        </p:nvSpPr>
        <p:spPr>
          <a:xfrm>
            <a:off x="3546497" y="2514881"/>
            <a:ext cx="685800" cy="685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53977A-1F5E-774C-877D-477C787BCA3B}"/>
              </a:ext>
            </a:extLst>
          </p:cNvPr>
          <p:cNvSpPr/>
          <p:nvPr/>
        </p:nvSpPr>
        <p:spPr>
          <a:xfrm>
            <a:off x="1750897" y="2292487"/>
            <a:ext cx="685800" cy="685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25F786-A562-534F-939A-B98E2AD2A67D}"/>
              </a:ext>
            </a:extLst>
          </p:cNvPr>
          <p:cNvSpPr txBox="1"/>
          <p:nvPr/>
        </p:nvSpPr>
        <p:spPr>
          <a:xfrm>
            <a:off x="3457960" y="3485590"/>
            <a:ext cx="110799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Entity 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Relationships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Classifications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…..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BBB46D-CE5A-A74C-A6AC-E639DD61482A}"/>
              </a:ext>
            </a:extLst>
          </p:cNvPr>
          <p:cNvSpPr txBox="1"/>
          <p:nvPr/>
        </p:nvSpPr>
        <p:spPr>
          <a:xfrm>
            <a:off x="2861167" y="1340436"/>
            <a:ext cx="580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OMAS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98638-13E2-1A48-A87B-D708E69E02A9}"/>
              </a:ext>
            </a:extLst>
          </p:cNvPr>
          <p:cNvSpPr/>
          <p:nvPr/>
        </p:nvSpPr>
        <p:spPr>
          <a:xfrm>
            <a:off x="1865197" y="2406787"/>
            <a:ext cx="685800" cy="685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A24AA-07BF-9049-8A76-797AE8BDF6BD}"/>
              </a:ext>
            </a:extLst>
          </p:cNvPr>
          <p:cNvSpPr txBox="1"/>
          <p:nvPr/>
        </p:nvSpPr>
        <p:spPr>
          <a:xfrm>
            <a:off x="2679703" y="2262082"/>
            <a:ext cx="4475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map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45729F-306F-E84D-BE0C-A41748B12690}"/>
              </a:ext>
            </a:extLst>
          </p:cNvPr>
          <p:cNvSpPr/>
          <p:nvPr/>
        </p:nvSpPr>
        <p:spPr>
          <a:xfrm>
            <a:off x="3660797" y="2629181"/>
            <a:ext cx="685800" cy="685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6EEFCCD-E6F8-5747-A155-E7AB4DA4D7C3}"/>
              </a:ext>
            </a:extLst>
          </p:cNvPr>
          <p:cNvCxnSpPr>
            <a:cxnSpLocks/>
          </p:cNvCxnSpPr>
          <p:nvPr/>
        </p:nvCxnSpPr>
        <p:spPr>
          <a:xfrm>
            <a:off x="2583173" y="2685490"/>
            <a:ext cx="980700" cy="1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B35B4B-6A48-0B40-9CF7-BD9F605764BF}"/>
              </a:ext>
            </a:extLst>
          </p:cNvPr>
          <p:cNvSpPr txBox="1"/>
          <p:nvPr/>
        </p:nvSpPr>
        <p:spPr>
          <a:xfrm>
            <a:off x="3430875" y="1853934"/>
            <a:ext cx="9157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Open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Metadata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Types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B3F80E2-0A60-2C47-B51A-5946C4B173D5}"/>
              </a:ext>
            </a:extLst>
          </p:cNvPr>
          <p:cNvCxnSpPr>
            <a:cxnSpLocks/>
          </p:cNvCxnSpPr>
          <p:nvPr/>
        </p:nvCxnSpPr>
        <p:spPr>
          <a:xfrm>
            <a:off x="2512893" y="2554462"/>
            <a:ext cx="919304" cy="1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03225EF-1834-A64C-8A89-83C9DFE64FBC}"/>
              </a:ext>
            </a:extLst>
          </p:cNvPr>
          <p:cNvSpPr/>
          <p:nvPr/>
        </p:nvSpPr>
        <p:spPr>
          <a:xfrm>
            <a:off x="599775" y="163408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C3071C-8531-0547-8570-83800C229B83}"/>
              </a:ext>
            </a:extLst>
          </p:cNvPr>
          <p:cNvSpPr txBox="1"/>
          <p:nvPr/>
        </p:nvSpPr>
        <p:spPr>
          <a:xfrm>
            <a:off x="117747" y="1360218"/>
            <a:ext cx="10679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OMAS request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FD420-7C01-0D43-8AA6-FF07C8246527}"/>
              </a:ext>
            </a:extLst>
          </p:cNvPr>
          <p:cNvSpPr txBox="1"/>
          <p:nvPr/>
        </p:nvSpPr>
        <p:spPr>
          <a:xfrm>
            <a:off x="5127691" y="2100897"/>
            <a:ext cx="6351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OMRS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request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74B9F387-C2E6-254F-BFCA-7667FEF74039}"/>
              </a:ext>
            </a:extLst>
          </p:cNvPr>
          <p:cNvSpPr/>
          <p:nvPr/>
        </p:nvSpPr>
        <p:spPr>
          <a:xfrm>
            <a:off x="5127567" y="251750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D23DC0C-92E6-8B48-A881-057F156223D8}"/>
              </a:ext>
            </a:extLst>
          </p:cNvPr>
          <p:cNvSpPr/>
          <p:nvPr/>
        </p:nvSpPr>
        <p:spPr>
          <a:xfrm rot="10800000">
            <a:off x="5075166" y="3375251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D0AE70-6A9E-AB40-A148-35ADE3B0357C}"/>
              </a:ext>
            </a:extLst>
          </p:cNvPr>
          <p:cNvSpPr txBox="1"/>
          <p:nvPr/>
        </p:nvSpPr>
        <p:spPr>
          <a:xfrm>
            <a:off x="5045309" y="2950474"/>
            <a:ext cx="77777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OMRS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 response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41FFBBA8-0353-6142-B59F-E0640644E6B9}"/>
              </a:ext>
            </a:extLst>
          </p:cNvPr>
          <p:cNvSpPr/>
          <p:nvPr/>
        </p:nvSpPr>
        <p:spPr>
          <a:xfrm rot="10800000">
            <a:off x="580926" y="3817908"/>
            <a:ext cx="733806" cy="3634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69D20C-194E-1546-BA67-940503721F4F}"/>
              </a:ext>
            </a:extLst>
          </p:cNvPr>
          <p:cNvSpPr txBox="1"/>
          <p:nvPr/>
        </p:nvSpPr>
        <p:spPr>
          <a:xfrm>
            <a:off x="127474" y="3502153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OMAS response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9A0870-F79E-0848-A7F5-ED86C2C4A19B}"/>
              </a:ext>
            </a:extLst>
          </p:cNvPr>
          <p:cNvSpPr txBox="1"/>
          <p:nvPr/>
        </p:nvSpPr>
        <p:spPr>
          <a:xfrm>
            <a:off x="7001714" y="1843383"/>
            <a:ext cx="20397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Mapping OMAS to OMRS: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Need to map to the open metadata types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OMAS Concepts may need to flatten, aggregate entities, classifications, rename, remove, derive new content from one or more OMRS entities, relationships, classifications  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169CD2C-3C79-E740-8F63-89E4A6911663}"/>
              </a:ext>
            </a:extLst>
          </p:cNvPr>
          <p:cNvSpPr/>
          <p:nvPr/>
        </p:nvSpPr>
        <p:spPr>
          <a:xfrm>
            <a:off x="1325315" y="1155033"/>
            <a:ext cx="5455018" cy="3580598"/>
          </a:xfrm>
          <a:prstGeom prst="roundRect">
            <a:avLst>
              <a:gd name="adj" fmla="val 283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D6FA-3A41-C641-B8AB-C9E04FA50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60466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D047-C97A-F446-B859-0AC56247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Egeria architecture with regard to access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4CCC-2309-1641-946C-000552C52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Access services are oriented towards a particular person / use case / tool.</a:t>
            </a:r>
          </a:p>
          <a:p>
            <a:r>
              <a:rPr lang="en-US"/>
              <a:t>Access services calls the Repository Services, to access metadata </a:t>
            </a:r>
          </a:p>
          <a:p>
            <a:r>
              <a:rPr lang="en-US"/>
              <a:t>Access services provide new APIs and a messaging interface, </a:t>
            </a:r>
          </a:p>
          <a:p>
            <a:r>
              <a:rPr lang="en-US"/>
              <a:t>Access services typically have these modules:</a:t>
            </a:r>
          </a:p>
          <a:p>
            <a:pPr lvl="1"/>
            <a:r>
              <a:rPr lang="en-US"/>
              <a:t>A client module – exposing a java API</a:t>
            </a:r>
          </a:p>
          <a:p>
            <a:pPr lvl="1"/>
            <a:r>
              <a:rPr lang="en-US"/>
              <a:t>A server module – exposing a Rest API and publishes events </a:t>
            </a:r>
          </a:p>
          <a:p>
            <a:pPr lvl="1"/>
            <a:r>
              <a:rPr lang="en-US"/>
              <a:t>A Spring server module</a:t>
            </a:r>
          </a:p>
          <a:p>
            <a:pPr lvl="1"/>
            <a:r>
              <a:rPr lang="en-US"/>
              <a:t>An API module with common API classes.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28E332-61C3-BF4A-ACCD-5702EF26E3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11871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52B5-EAE9-8445-8D93-29AE03BB7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53EE-C774-674C-9EB3-709ACA2BF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OMAS will need to be aware about optional capabilities that a repository might have:</a:t>
            </a:r>
          </a:p>
          <a:p>
            <a:pPr lvl="1"/>
            <a:r>
              <a:rPr lang="en-US"/>
              <a:t>for example the repository where a metadata instance is stored may or may not support soft-delete, or historical queries may not be supported.</a:t>
            </a:r>
          </a:p>
          <a:p>
            <a:r>
              <a:rPr lang="en-US"/>
              <a:t>An OMAS may be able to adapt its behavior depending on the types available in the underlying cohort.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5C1A2A-E241-9449-B21B-677B18E715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78215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33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rId3" action="ppaction://hlinksldjump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4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rId3" action="ppaction://hlinksldjump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4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56723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4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86428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81393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2155047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59FBC-0775-A74E-B955-246F0766C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Susan Malaika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4B564-3FA9-6A49-893A-D7A6D0AEDE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28th August 2018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8D7E32-06AB-0049-B3FE-E94716EB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OMRS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CDE1D6-C86E-F545-93F3-C8F877A1FD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33476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184946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372454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1126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48546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52426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Metadata Management and Governance</a:t>
            </a:r>
            <a:endParaRPr lang="en-GB" dirty="0"/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C00000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59736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Open Metadata and Governance Server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436C5A-6342-554C-937C-5FA26FD6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36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494739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87248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65458-D603-2742-BC94-46EFF822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3" y="829298"/>
            <a:ext cx="7640224" cy="39167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E68D01-506D-8E4A-9ABA-0EB177746C0D}"/>
              </a:ext>
            </a:extLst>
          </p:cNvPr>
          <p:cNvSpPr/>
          <p:nvPr/>
        </p:nvSpPr>
        <p:spPr>
          <a:xfrm>
            <a:off x="648553" y="1645976"/>
            <a:ext cx="1152144" cy="52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6A366A74-8221-8248-904A-D5DE8A7B4D97}"/>
              </a:ext>
            </a:extLst>
          </p:cNvPr>
          <p:cNvSpPr/>
          <p:nvPr/>
        </p:nvSpPr>
        <p:spPr>
          <a:xfrm>
            <a:off x="826489" y="1645976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 in the OMRS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B67E139-E06B-8B43-BAE8-6471B2170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37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81FBD-8D99-7544-9F51-4D15D294C379}"/>
              </a:ext>
            </a:extLst>
          </p:cNvPr>
          <p:cNvSpPr/>
          <p:nvPr/>
        </p:nvSpPr>
        <p:spPr>
          <a:xfrm>
            <a:off x="2018738" y="1353312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0A182-FA1A-704E-ADCB-639CDA791F1A}"/>
              </a:ext>
            </a:extLst>
          </p:cNvPr>
          <p:cNvSpPr/>
          <p:nvPr/>
        </p:nvSpPr>
        <p:spPr>
          <a:xfrm>
            <a:off x="2277337" y="1526567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735C0-7FB1-3E41-A9A5-4C0B98B0AE59}"/>
              </a:ext>
            </a:extLst>
          </p:cNvPr>
          <p:cNvSpPr/>
          <p:nvPr/>
        </p:nvSpPr>
        <p:spPr>
          <a:xfrm>
            <a:off x="2289529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D15AA-58AE-CD43-9D63-8C987B483141}"/>
              </a:ext>
            </a:extLst>
          </p:cNvPr>
          <p:cNvSpPr/>
          <p:nvPr/>
        </p:nvSpPr>
        <p:spPr>
          <a:xfrm>
            <a:off x="3106393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7505-3A0D-2A47-B1DC-99158D880E8C}"/>
              </a:ext>
            </a:extLst>
          </p:cNvPr>
          <p:cNvSpPr/>
          <p:nvPr/>
        </p:nvSpPr>
        <p:spPr>
          <a:xfrm>
            <a:off x="3923257" y="3771397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2AB93B-38CF-4643-861C-E57C92D8BBF3}"/>
              </a:ext>
            </a:extLst>
          </p:cNvPr>
          <p:cNvSpPr/>
          <p:nvPr/>
        </p:nvSpPr>
        <p:spPr>
          <a:xfrm>
            <a:off x="4740121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147B6-2FD3-3647-9C7E-C2ADEF743660}"/>
              </a:ext>
            </a:extLst>
          </p:cNvPr>
          <p:cNvSpPr/>
          <p:nvPr/>
        </p:nvSpPr>
        <p:spPr>
          <a:xfrm>
            <a:off x="5583673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E0029-92FD-0B4A-A70C-AA833E550AB9}"/>
              </a:ext>
            </a:extLst>
          </p:cNvPr>
          <p:cNvSpPr/>
          <p:nvPr/>
        </p:nvSpPr>
        <p:spPr>
          <a:xfrm>
            <a:off x="6406856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0D095-A501-FF46-9545-6481FFFAB384}"/>
              </a:ext>
            </a:extLst>
          </p:cNvPr>
          <p:cNvSpPr/>
          <p:nvPr/>
        </p:nvSpPr>
        <p:spPr>
          <a:xfrm>
            <a:off x="2277088" y="2298603"/>
            <a:ext cx="4873479" cy="1264028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CAF0E8-5E7E-5A4A-A3B6-736B2576D024}"/>
              </a:ext>
            </a:extLst>
          </p:cNvPr>
          <p:cNvSpPr/>
          <p:nvPr/>
        </p:nvSpPr>
        <p:spPr>
          <a:xfrm>
            <a:off x="1999488" y="274151"/>
            <a:ext cx="816864" cy="564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79CD-7BC9-3042-8BC8-F7ADD1EA05C2}"/>
              </a:ext>
            </a:extLst>
          </p:cNvPr>
          <p:cNvSpPr/>
          <p:nvPr/>
        </p:nvSpPr>
        <p:spPr>
          <a:xfrm>
            <a:off x="326370" y="1567083"/>
            <a:ext cx="1512055" cy="71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DB1C13-5B86-9343-928C-56D66A6267E7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47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E852-055C-BE46-A791-46D0CCE7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 options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E57437-C50E-F24B-A09D-2266D7CF70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38</a:t>
            </a:fld>
            <a:endParaRPr lang="en-US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4656B-1C8E-804F-8544-2FFD45C8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9" y="1210577"/>
            <a:ext cx="40894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35BDF-701C-804C-A4D4-C492CD0EC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56" y="1210577"/>
            <a:ext cx="40894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5784B-8F1A-F646-9DA9-19A7BA0A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9" y="3126004"/>
            <a:ext cx="40894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19E55-253F-624D-988E-F4360FE6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97" y="3126004"/>
            <a:ext cx="40894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A2B46-0593-5540-8C8D-EB417BC6E78A}"/>
              </a:ext>
            </a:extLst>
          </p:cNvPr>
          <p:cNvSpPr txBox="1"/>
          <p:nvPr/>
        </p:nvSpPr>
        <p:spPr>
          <a:xfrm>
            <a:off x="1703672" y="2277377"/>
            <a:ext cx="160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Capability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CF865-9B1E-C443-B4D1-6D721E0CD04F}"/>
              </a:ext>
            </a:extLst>
          </p:cNvPr>
          <p:cNvSpPr txBox="1"/>
          <p:nvPr/>
        </p:nvSpPr>
        <p:spPr>
          <a:xfrm>
            <a:off x="4683356" y="4205719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access services (Adapter Pattern)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2715A-F09C-9640-A6B7-100F3B6962F2}"/>
              </a:ext>
            </a:extLst>
          </p:cNvPr>
          <p:cNvSpPr txBox="1"/>
          <p:nvPr/>
        </p:nvSpPr>
        <p:spPr>
          <a:xfrm>
            <a:off x="4683356" y="2277377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only – no metadata sharing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1092D-98C5-DB48-9D40-ECE1B1D20E26}"/>
              </a:ext>
            </a:extLst>
          </p:cNvPr>
          <p:cNvSpPr txBox="1"/>
          <p:nvPr/>
        </p:nvSpPr>
        <p:spPr>
          <a:xfrm>
            <a:off x="409739" y="422245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local repository (Caller Pattern)</a:t>
            </a:r>
          </a:p>
        </p:txBody>
      </p:sp>
    </p:spTree>
    <p:extLst>
      <p:ext uri="{BB962C8B-B14F-4D97-AF65-F5344CB8AC3E}">
        <p14:creationId xmlns:p14="http://schemas.microsoft.com/office/powerpoint/2010/main" val="477145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00165B-9707-ED4E-A3C2-CE1FAB8C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the OMRS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EF94A-B007-8D43-94D0-F6D9A2CD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742" y="965874"/>
            <a:ext cx="4510557" cy="3603001"/>
          </a:xfrm>
        </p:spPr>
        <p:txBody>
          <a:bodyPr/>
          <a:lstStyle/>
          <a:p>
            <a:r>
              <a:rPr lang="en-US" dirty="0"/>
              <a:t>The OMRS is configured using an administration services JSON document.</a:t>
            </a:r>
          </a:p>
          <a:p>
            <a:r>
              <a:rPr lang="en-US" dirty="0"/>
              <a:t>The top if the document identifies the server.</a:t>
            </a:r>
          </a:p>
          <a:p>
            <a:r>
              <a:rPr lang="en-US" dirty="0"/>
              <a:t>Below that, there is the configuration parameters of the access services (OMAS) and repository services (OMRS).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B10BFF-95ED-9046-B608-CE3F671B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65" y="1175352"/>
            <a:ext cx="2628900" cy="2908300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85BBEE51-4F92-ED48-9929-3BB9963D49A0}"/>
              </a:ext>
            </a:extLst>
          </p:cNvPr>
          <p:cNvSpPr/>
          <p:nvPr/>
        </p:nvSpPr>
        <p:spPr>
          <a:xfrm>
            <a:off x="3782728" y="1443789"/>
            <a:ext cx="231007" cy="136678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89ED9-37EC-5941-A20A-6381D36E3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7931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Can 3"/>
          <p:cNvSpPr/>
          <p:nvPr/>
        </p:nvSpPr>
        <p:spPr>
          <a:xfrm>
            <a:off x="4827919" y="349642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48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0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50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6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38" y="2378026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3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5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42" y="2882850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38" y="275585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3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592" y="2825700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69" y="356150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2" y="2862999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2988838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4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3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48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38" y="2605039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4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5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19" y="171207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07" y="1512045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382" y="168984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1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5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0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0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69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69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69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69" y="1510457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3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2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1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3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09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082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5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3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35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7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882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3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57" y="2509885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3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496557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reality</a:t>
            </a:r>
            <a:endParaRPr lang="en-GB" dirty="0"/>
          </a:p>
        </p:txBody>
      </p:sp>
      <p:sp>
        <p:nvSpPr>
          <p:cNvPr id="195" name="Slide Number Placeholder 194">
            <a:extLst>
              <a:ext uri="{FF2B5EF4-FFF2-40B4-BE49-F238E27FC236}">
                <a16:creationId xmlns:a16="http://schemas.microsoft.com/office/drawing/2014/main" id="{D36A298E-B20F-A942-AB4B-CB4F63BE4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25408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6FD4-178A-9742-A364-A803B29D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 services configuration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6701-D9CA-7946-A91B-C439BD44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878" y="965874"/>
            <a:ext cx="4154422" cy="3603001"/>
          </a:xfrm>
        </p:spPr>
        <p:txBody>
          <a:bodyPr/>
          <a:lstStyle/>
          <a:p>
            <a:r>
              <a:rPr lang="en-US" dirty="0"/>
              <a:t>The repository services configuration is divided into sections for each subsystem.</a:t>
            </a:r>
          </a:p>
          <a:p>
            <a:r>
              <a:rPr lang="en-US" dirty="0"/>
              <a:t>Inside each section, is the configuration for a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95E3F-0B84-E84E-A9D0-6F1EE76D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65874"/>
            <a:ext cx="3835400" cy="3949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76586-323A-C248-A93A-5581707B7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7538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68FA8-459D-1B48-B913-DA7868D45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47"/>
          <a:stretch/>
        </p:blipFill>
        <p:spPr>
          <a:xfrm>
            <a:off x="5692409" y="513484"/>
            <a:ext cx="2523872" cy="42101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0DC8A3-40FD-B244-B064-A955B6A2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detail 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AB3449-6A2A-6C42-8D7A-EB02A78E6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5252328" cy="3603001"/>
          </a:xfrm>
        </p:spPr>
        <p:txBody>
          <a:bodyPr/>
          <a:lstStyle/>
          <a:p>
            <a:r>
              <a:rPr lang="en-US" dirty="0"/>
              <a:t>At this level of detail you can see the connectors for the different OMRS connectors</a:t>
            </a:r>
          </a:p>
          <a:p>
            <a:r>
              <a:rPr lang="en-US" dirty="0"/>
              <a:t>There are also the rules to control what metadata is shared:</a:t>
            </a:r>
          </a:p>
          <a:p>
            <a:pPr lvl="1"/>
            <a:r>
              <a:rPr lang="en-US" dirty="0"/>
              <a:t>Events to Save Rule</a:t>
            </a:r>
          </a:p>
          <a:p>
            <a:pPr lvl="1"/>
            <a:r>
              <a:rPr lang="en-US" dirty="0"/>
              <a:t>Events to Send Rule</a:t>
            </a:r>
          </a:p>
          <a:p>
            <a:pPr lvl="1"/>
            <a:r>
              <a:rPr lang="en-US" dirty="0"/>
              <a:t>Events to Process Rule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C1C88AB4-21CD-6B42-A17A-F0172855E271}"/>
              </a:ext>
            </a:extLst>
          </p:cNvPr>
          <p:cNvSpPr/>
          <p:nvPr/>
        </p:nvSpPr>
        <p:spPr>
          <a:xfrm>
            <a:off x="8431731" y="838858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5B8D0B3F-E0DA-7B47-819C-301186638235}"/>
              </a:ext>
            </a:extLst>
          </p:cNvPr>
          <p:cNvSpPr/>
          <p:nvPr/>
        </p:nvSpPr>
        <p:spPr>
          <a:xfrm>
            <a:off x="8428522" y="4441859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E406725A-5CF4-6E4A-A66D-2B582038C201}"/>
              </a:ext>
            </a:extLst>
          </p:cNvPr>
          <p:cNvSpPr/>
          <p:nvPr/>
        </p:nvSpPr>
        <p:spPr>
          <a:xfrm>
            <a:off x="8428522" y="1188740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78EE06-CC3E-4949-AE5B-782557E5663B}"/>
              </a:ext>
            </a:extLst>
          </p:cNvPr>
          <p:cNvSpPr/>
          <p:nvPr/>
        </p:nvSpPr>
        <p:spPr>
          <a:xfrm>
            <a:off x="8428522" y="1919670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A0EE607C-B52F-4940-BF86-1339985DC12C}"/>
              </a:ext>
            </a:extLst>
          </p:cNvPr>
          <p:cNvSpPr/>
          <p:nvPr/>
        </p:nvSpPr>
        <p:spPr>
          <a:xfrm>
            <a:off x="8428522" y="2591502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3D595282-6722-D544-9960-AE98F7B8C675}"/>
              </a:ext>
            </a:extLst>
          </p:cNvPr>
          <p:cNvSpPr/>
          <p:nvPr/>
        </p:nvSpPr>
        <p:spPr>
          <a:xfrm>
            <a:off x="8428522" y="3381531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E42CE3D9-81FA-7A46-A672-34260677CED3}"/>
              </a:ext>
            </a:extLst>
          </p:cNvPr>
          <p:cNvSpPr/>
          <p:nvPr/>
        </p:nvSpPr>
        <p:spPr>
          <a:xfrm>
            <a:off x="8428522" y="1766412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100900B6-BCCE-D645-B5EB-37D3AA009F42}"/>
              </a:ext>
            </a:extLst>
          </p:cNvPr>
          <p:cNvSpPr/>
          <p:nvPr/>
        </p:nvSpPr>
        <p:spPr>
          <a:xfrm>
            <a:off x="8436547" y="3235546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A7D2DF6-DD06-B544-9C2B-088874742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60458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D004F-4FB2-EF48-A719-A3E5DDD9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2223E-BC63-FE45-8C57-223B063F7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Open Metadata Repository Services (OMRS) provides the ability for a metadata repository to connect and share metadata with other repositories.</a:t>
            </a:r>
          </a:p>
          <a:p>
            <a:r>
              <a:rPr lang="en-US"/>
              <a:t>It uses connectors to adapt to different runtime environments.</a:t>
            </a:r>
          </a:p>
          <a:p>
            <a:r>
              <a:rPr lang="en-US"/>
              <a:t>It is highly configuration so it can operate in different modes.</a:t>
            </a:r>
          </a:p>
          <a:p>
            <a:r>
              <a:rPr lang="en-US"/>
              <a:t>More information: </a:t>
            </a:r>
          </a:p>
          <a:p>
            <a:r>
              <a:rPr lang="en-US">
                <a:hlinkClick r:id="rId2"/>
              </a:rPr>
              <a:t>https://odpi.github.io/egeria/open-metadata-implementation/repository-services/docs/</a:t>
            </a:r>
            <a:endParaRPr lang="en-US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800B3-C9BC-0549-B584-F08970CFCC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74110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3D58-7D94-5342-B897-06F25F78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Connector Framework (OCF) and the Data Connector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2891-6E87-4B48-AE2E-A468F98F0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6595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521BD-806B-4345-B3C3-54A12A7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 Connector Framework (OCF)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170C37-D0A7-C346-B711-D7414D52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OCF is a metadata aware connector framework.</a:t>
            </a:r>
          </a:p>
          <a:p>
            <a:r>
              <a:rPr lang="en-US" dirty="0"/>
              <a:t>Every connector has a “data” interface and a metadata interface.</a:t>
            </a:r>
          </a:p>
          <a:p>
            <a:r>
              <a:rPr lang="en-US" dirty="0"/>
              <a:t>A metadata service (for example an OMAS) can be plugged in behind the metadata interface.</a:t>
            </a:r>
          </a:p>
          <a:p>
            <a:r>
              <a:rPr lang="en-US" dirty="0"/>
              <a:t>The OCF can be used to access data in data platforms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D5879-CABC-AD47-A4FD-1E4E9D4C1B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4654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3373-CAC4-6246-802B-848E788D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Connection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92E1E-7A59-134F-8C41-8A68E7BA6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45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C6ADC-86C2-A74E-B2B0-60007DAAEFCC}"/>
              </a:ext>
            </a:extLst>
          </p:cNvPr>
          <p:cNvSpPr/>
          <p:nvPr/>
        </p:nvSpPr>
        <p:spPr>
          <a:xfrm>
            <a:off x="1376413" y="1790299"/>
            <a:ext cx="2945330" cy="145341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C4280-4958-2641-B1A4-7B50D177AB88}"/>
              </a:ext>
            </a:extLst>
          </p:cNvPr>
          <p:cNvSpPr/>
          <p:nvPr/>
        </p:nvSpPr>
        <p:spPr>
          <a:xfrm>
            <a:off x="4955407" y="1790299"/>
            <a:ext cx="2945330" cy="970548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2CC-8248-7341-8C15-F73D3EF003F9}"/>
              </a:ext>
            </a:extLst>
          </p:cNvPr>
          <p:cNvSpPr/>
          <p:nvPr/>
        </p:nvSpPr>
        <p:spPr>
          <a:xfrm>
            <a:off x="4955407" y="3002674"/>
            <a:ext cx="2945330" cy="95330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Endpoint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4DA6EC5-AA76-EB47-854A-F70706B62AE4}"/>
              </a:ext>
            </a:extLst>
          </p:cNvPr>
          <p:cNvSpPr/>
          <p:nvPr/>
        </p:nvSpPr>
        <p:spPr>
          <a:xfrm>
            <a:off x="4398745" y="2204185"/>
            <a:ext cx="481263" cy="215778"/>
          </a:xfrm>
          <a:prstGeom prst="righ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42A5FBA-9DD0-2E4B-89F4-6923DCCB7316}"/>
              </a:ext>
            </a:extLst>
          </p:cNvPr>
          <p:cNvSpPr/>
          <p:nvPr/>
        </p:nvSpPr>
        <p:spPr>
          <a:xfrm>
            <a:off x="4397943" y="3027936"/>
            <a:ext cx="481263" cy="215778"/>
          </a:xfrm>
          <a:prstGeom prst="righ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34F47-40AD-764A-A9FD-381BEE257C88}"/>
              </a:ext>
            </a:extLst>
          </p:cNvPr>
          <p:cNvSpPr txBox="1"/>
          <p:nvPr/>
        </p:nvSpPr>
        <p:spPr>
          <a:xfrm>
            <a:off x="4879206" y="1471560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connector implementation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E79F1-DB4C-A949-BB31-B16902F715DA}"/>
              </a:ext>
            </a:extLst>
          </p:cNvPr>
          <p:cNvSpPr txBox="1"/>
          <p:nvPr/>
        </p:nvSpPr>
        <p:spPr>
          <a:xfrm>
            <a:off x="4955407" y="4043921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connect to the data assets</a:t>
            </a:r>
          </a:p>
        </p:txBody>
      </p:sp>
    </p:spTree>
    <p:extLst>
      <p:ext uri="{BB962C8B-B14F-4D97-AF65-F5344CB8AC3E}">
        <p14:creationId xmlns:p14="http://schemas.microsoft.com/office/powerpoint/2010/main" val="7341785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Connector APIs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6" y="1301953"/>
            <a:ext cx="8420100" cy="257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CA6DB-B734-B14D-BAF7-A9FFB9728C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46</a:t>
            </a:fld>
            <a:endParaRPr lang="en-US" sz="1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17487C-0420-0143-8B9E-C129DA8BA0FE}"/>
              </a:ext>
            </a:extLst>
          </p:cNvPr>
          <p:cNvSpPr/>
          <p:nvPr/>
        </p:nvSpPr>
        <p:spPr>
          <a:xfrm>
            <a:off x="2040557" y="2632577"/>
            <a:ext cx="2723949" cy="1192605"/>
          </a:xfrm>
          <a:prstGeom prst="rect">
            <a:avLst/>
          </a:prstGeom>
          <a:solidFill>
            <a:srgbClr val="FEF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initialize()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initializeConnectedAssetProperties()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start()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getConnectorInstanceId()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getConnection()</a:t>
            </a:r>
          </a:p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disconnect()</a:t>
            </a:r>
          </a:p>
        </p:txBody>
      </p:sp>
    </p:spTree>
    <p:extLst>
      <p:ext uri="{BB962C8B-B14F-4D97-AF65-F5344CB8AC3E}">
        <p14:creationId xmlns:p14="http://schemas.microsoft.com/office/powerpoint/2010/main" val="726374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0" y="339758"/>
            <a:ext cx="7292507" cy="43389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3339A-8F0A-5644-9723-18395CECFB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47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AFE410-AFD5-A349-98A4-B1B08C143517}"/>
              </a:ext>
            </a:extLst>
          </p:cNvPr>
          <p:cNvSpPr/>
          <p:nvPr/>
        </p:nvSpPr>
        <p:spPr>
          <a:xfrm>
            <a:off x="2387068" y="2507448"/>
            <a:ext cx="2252309" cy="1192605"/>
          </a:xfrm>
          <a:prstGeom prst="rect">
            <a:avLst/>
          </a:prstGeom>
          <a:solidFill>
            <a:srgbClr val="FEFF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initialize()</a:t>
            </a:r>
          </a:p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initializeConnectedAssetProperties()</a:t>
            </a:r>
          </a:p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start()</a:t>
            </a:r>
          </a:p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getConnectorInstanceId()</a:t>
            </a:r>
          </a:p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getConnection()</a:t>
            </a:r>
          </a:p>
          <a:p>
            <a:r>
              <a:rPr lang="en-US" sz="1000" dirty="0">
                <a:solidFill>
                  <a:schemeClr val="accent6">
                    <a:lumMod val="50000"/>
                  </a:schemeClr>
                </a:solidFill>
              </a:rPr>
              <a:t>disconnect()</a:t>
            </a:r>
          </a:p>
        </p:txBody>
      </p:sp>
    </p:spTree>
    <p:extLst>
      <p:ext uri="{BB962C8B-B14F-4D97-AF65-F5344CB8AC3E}">
        <p14:creationId xmlns:p14="http://schemas.microsoft.com/office/powerpoint/2010/main" val="293360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OCF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09" y="381521"/>
            <a:ext cx="4413250" cy="418615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5A3B89-C7B7-C94F-AB16-505CA19A3A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85178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OCF Connectors are used in OMRS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436C5A-6342-554C-937C-5FA26FD6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49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494739"/>
          </a:xfrm>
          <a:prstGeom prst="rect">
            <a:avLst/>
          </a:prstGeom>
          <a:noFill/>
          <a:ln w="3175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2482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3810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13E91-2BD6-4B45-A90A-0558E3DC267E}"/>
              </a:ext>
            </a:extLst>
          </p:cNvPr>
          <p:cNvSpPr txBox="1"/>
          <p:nvPr/>
        </p:nvSpPr>
        <p:spPr>
          <a:xfrm>
            <a:off x="610493" y="367299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259458-2E68-AE42-9E62-442E619E5289}"/>
              </a:ext>
            </a:extLst>
          </p:cNvPr>
          <p:cNvSpPr/>
          <p:nvPr/>
        </p:nvSpPr>
        <p:spPr>
          <a:xfrm>
            <a:off x="877824" y="3903365"/>
            <a:ext cx="999168" cy="298267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184946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372454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1126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48546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52426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management and governance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100665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OCF Connectors are used in OMRS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436C5A-6342-554C-937C-5FA26FD6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50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494739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0198BA45-7819-504E-B41E-F14D82D62AE6}"/>
              </a:ext>
            </a:extLst>
          </p:cNvPr>
          <p:cNvSpPr/>
          <p:nvPr/>
        </p:nvSpPr>
        <p:spPr>
          <a:xfrm>
            <a:off x="7283941" y="3903365"/>
            <a:ext cx="686602" cy="288758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13E91-2BD6-4B45-A90A-0558E3DC267E}"/>
              </a:ext>
            </a:extLst>
          </p:cNvPr>
          <p:cNvSpPr txBox="1"/>
          <p:nvPr/>
        </p:nvSpPr>
        <p:spPr>
          <a:xfrm>
            <a:off x="7983043" y="389385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topic</a:t>
            </a:r>
          </a:p>
        </p:txBody>
      </p:sp>
    </p:spTree>
    <p:extLst>
      <p:ext uri="{BB962C8B-B14F-4D97-AF65-F5344CB8AC3E}">
        <p14:creationId xmlns:p14="http://schemas.microsoft.com/office/powerpoint/2010/main" val="158746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3D58-7D94-5342-B897-06F25F78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integrate a new repository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D92891-6E87-4B48-AE2E-A468F98F00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16707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184946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372454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1126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48546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52426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Metadata Management and Governance</a:t>
            </a:r>
            <a:endParaRPr lang="en-GB" dirty="0"/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35171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D047-C97A-F446-B859-0AC56247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architecture with regard to repositories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D83F3-3E98-854D-A2F7-32A7DC9A8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open metadata server can have an associated repository (store).</a:t>
            </a:r>
          </a:p>
          <a:p>
            <a:pPr lvl="1"/>
            <a:r>
              <a:rPr lang="en-US" dirty="0"/>
              <a:t>Inside the store is a metadata collection</a:t>
            </a:r>
          </a:p>
          <a:p>
            <a:r>
              <a:rPr lang="en-US" dirty="0"/>
              <a:t>Examples of products integrating repositories into Egeria</a:t>
            </a:r>
          </a:p>
          <a:p>
            <a:pPr lvl="1"/>
            <a:r>
              <a:rPr lang="en-US" dirty="0"/>
              <a:t>IBM Information Governance Catalog  </a:t>
            </a:r>
          </a:p>
          <a:p>
            <a:pPr lvl="1"/>
            <a:r>
              <a:rPr lang="en-US" dirty="0"/>
              <a:t>Apache Atlas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8FAFE-F4D9-1444-9D3C-D4CF23419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4613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CF32-9740-BA4C-A14C-C558926B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CC80-7888-6049-9C3E-AC906C2F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1256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need to write the code in Yellow</a:t>
            </a:r>
          </a:p>
          <a:p>
            <a:pPr lvl="1"/>
            <a:r>
              <a:rPr lang="en-US" dirty="0"/>
              <a:t>Repository connector maps repository service (OMRS) calls to your repository calls (open to your format)</a:t>
            </a:r>
          </a:p>
          <a:p>
            <a:pPr lvl="1"/>
            <a:r>
              <a:rPr lang="en-US" dirty="0"/>
              <a:t>Event mapper connector maps your repository events* to call to the OMRS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CBC9F562-EB05-8B49-B680-980C61FD6800}"/>
              </a:ext>
            </a:extLst>
          </p:cNvPr>
          <p:cNvSpPr/>
          <p:nvPr/>
        </p:nvSpPr>
        <p:spPr>
          <a:xfrm>
            <a:off x="7772758" y="2502014"/>
            <a:ext cx="898398" cy="912114"/>
          </a:xfrm>
          <a:prstGeom prst="can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Your metadata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6ACBC-F3BD-9343-B91E-E4354F0B26BA}"/>
              </a:ext>
            </a:extLst>
          </p:cNvPr>
          <p:cNvSpPr/>
          <p:nvPr/>
        </p:nvSpPr>
        <p:spPr>
          <a:xfrm>
            <a:off x="5537450" y="2353434"/>
            <a:ext cx="107670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Repository connector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E3533-D01A-F848-B2F2-40E2D3CA5B80}"/>
              </a:ext>
            </a:extLst>
          </p:cNvPr>
          <p:cNvSpPr/>
          <p:nvPr/>
        </p:nvSpPr>
        <p:spPr>
          <a:xfrm>
            <a:off x="5642989" y="3325590"/>
            <a:ext cx="107670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Event mapper connector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66206A2-41B7-E341-809E-E6B6E5315A99}"/>
              </a:ext>
            </a:extLst>
          </p:cNvPr>
          <p:cNvSpPr/>
          <p:nvPr/>
        </p:nvSpPr>
        <p:spPr>
          <a:xfrm>
            <a:off x="6614155" y="2626191"/>
            <a:ext cx="1181105" cy="191912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17F8FFE-02A7-4446-A6B4-F0EC804EB765}"/>
              </a:ext>
            </a:extLst>
          </p:cNvPr>
          <p:cNvSpPr/>
          <p:nvPr/>
        </p:nvSpPr>
        <p:spPr>
          <a:xfrm>
            <a:off x="4555996" y="2502014"/>
            <a:ext cx="958951" cy="230662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FE065D3-298C-F342-A473-E5EC84151D72}"/>
              </a:ext>
            </a:extLst>
          </p:cNvPr>
          <p:cNvSpPr/>
          <p:nvPr/>
        </p:nvSpPr>
        <p:spPr>
          <a:xfrm rot="10800000">
            <a:off x="6614155" y="2732675"/>
            <a:ext cx="1181105" cy="219427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9E2BE3-3992-3A44-81E3-2CAB895C4922}"/>
              </a:ext>
            </a:extLst>
          </p:cNvPr>
          <p:cNvSpPr/>
          <p:nvPr/>
        </p:nvSpPr>
        <p:spPr>
          <a:xfrm rot="10800000">
            <a:off x="4654557" y="2759486"/>
            <a:ext cx="860389" cy="252947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E5D5D4B-E41A-1F42-B2C2-D698C11697F2}"/>
              </a:ext>
            </a:extLst>
          </p:cNvPr>
          <p:cNvSpPr/>
          <p:nvPr/>
        </p:nvSpPr>
        <p:spPr>
          <a:xfrm>
            <a:off x="3509009" y="2475202"/>
            <a:ext cx="1118996" cy="15571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Repository services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13EACCF-E91F-F54B-83F3-921712889D93}"/>
              </a:ext>
            </a:extLst>
          </p:cNvPr>
          <p:cNvSpPr/>
          <p:nvPr/>
        </p:nvSpPr>
        <p:spPr>
          <a:xfrm>
            <a:off x="2159982" y="2446664"/>
            <a:ext cx="1349027" cy="210954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698E364-F86C-7649-BC7D-1A3D6659E267}"/>
              </a:ext>
            </a:extLst>
          </p:cNvPr>
          <p:cNvSpPr/>
          <p:nvPr/>
        </p:nvSpPr>
        <p:spPr>
          <a:xfrm rot="10800000">
            <a:off x="2159981" y="2912549"/>
            <a:ext cx="1349027" cy="214146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93D238-EA59-5F43-82F4-63C89A8B4A28}"/>
              </a:ext>
            </a:extLst>
          </p:cNvPr>
          <p:cNvSpPr/>
          <p:nvPr/>
        </p:nvSpPr>
        <p:spPr>
          <a:xfrm>
            <a:off x="1144997" y="2412356"/>
            <a:ext cx="1014984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Access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49BA77-E9F7-CC4B-8109-1E33E8159594}"/>
              </a:ext>
            </a:extLst>
          </p:cNvPr>
          <p:cNvSpPr txBox="1"/>
          <p:nvPr/>
        </p:nvSpPr>
        <p:spPr>
          <a:xfrm>
            <a:off x="2144268" y="227012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Repository operation** 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E676D0-7090-1247-AE41-0277A6D7DE7F}"/>
              </a:ext>
            </a:extLst>
          </p:cNvPr>
          <p:cNvSpPr txBox="1"/>
          <p:nvPr/>
        </p:nvSpPr>
        <p:spPr>
          <a:xfrm>
            <a:off x="1805176" y="3161003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Repository operation response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FBC13-FAE0-F74B-9168-E29FF763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0" y="3486745"/>
            <a:ext cx="588717" cy="58871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0323FF5-8AE5-F24D-B974-53292EEB9A49}"/>
              </a:ext>
            </a:extLst>
          </p:cNvPr>
          <p:cNvSpPr/>
          <p:nvPr/>
        </p:nvSpPr>
        <p:spPr>
          <a:xfrm>
            <a:off x="1262750" y="3577611"/>
            <a:ext cx="685800" cy="685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OMRS topic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A26011-1501-F046-B60B-5F5D2CC6749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rot="5400000">
            <a:off x="7343645" y="2790178"/>
            <a:ext cx="254362" cy="150226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35004E-96BC-4A48-9777-6986FF72E342}"/>
              </a:ext>
            </a:extLst>
          </p:cNvPr>
          <p:cNvSpPr txBox="1"/>
          <p:nvPr/>
        </p:nvSpPr>
        <p:spPr>
          <a:xfrm>
            <a:off x="4628003" y="4398793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 Repository events include entity created, relationship deleted, entity classified  </a:t>
            </a:r>
          </a:p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**Repository operations include CRUD for Entities and relationships and search</a:t>
            </a:r>
          </a:p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*** Call repository connector to get more information </a:t>
            </a:r>
          </a:p>
          <a:p>
            <a:endParaRPr 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F3966C-95B5-AC49-B1B5-DF4B8C449D1B}"/>
              </a:ext>
            </a:extLst>
          </p:cNvPr>
          <p:cNvSpPr txBox="1"/>
          <p:nvPr/>
        </p:nvSpPr>
        <p:spPr>
          <a:xfrm>
            <a:off x="2292616" y="3834311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Publish to cohort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10F20F-D32C-6B4C-AFD6-EE524BBFDFA4}"/>
              </a:ext>
            </a:extLst>
          </p:cNvPr>
          <p:cNvCxnSpPr>
            <a:cxnSpLocks/>
          </p:cNvCxnSpPr>
          <p:nvPr/>
        </p:nvCxnSpPr>
        <p:spPr>
          <a:xfrm flipH="1">
            <a:off x="1948549" y="3810531"/>
            <a:ext cx="1551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A84F8F6-C207-4241-8692-911829DDE2F1}"/>
              </a:ext>
            </a:extLst>
          </p:cNvPr>
          <p:cNvSpPr/>
          <p:nvPr/>
        </p:nvSpPr>
        <p:spPr>
          <a:xfrm rot="10800000">
            <a:off x="4628002" y="3426637"/>
            <a:ext cx="1014986" cy="206928"/>
          </a:xfrm>
          <a:prstGeom prst="rightArrow">
            <a:avLst>
              <a:gd name="adj1" fmla="val 34104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6A523AD-126C-1748-BAB2-81895006958F}"/>
              </a:ext>
            </a:extLst>
          </p:cNvPr>
          <p:cNvSpPr/>
          <p:nvPr/>
        </p:nvSpPr>
        <p:spPr>
          <a:xfrm rot="16200000" flipV="1">
            <a:off x="5879265" y="3105853"/>
            <a:ext cx="271237" cy="137998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07934C9-F3C6-DD44-A0AB-77E14BB41483}"/>
              </a:ext>
            </a:extLst>
          </p:cNvPr>
          <p:cNvSpPr/>
          <p:nvPr/>
        </p:nvSpPr>
        <p:spPr>
          <a:xfrm rot="5400000" flipV="1">
            <a:off x="6045003" y="3115741"/>
            <a:ext cx="271236" cy="148466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26F6D-E4F4-B54D-B881-1E5D78C8928C}"/>
              </a:ext>
            </a:extLst>
          </p:cNvPr>
          <p:cNvSpPr txBox="1"/>
          <p:nvPr/>
        </p:nvSpPr>
        <p:spPr>
          <a:xfrm>
            <a:off x="6168397" y="3092876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***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11D6C46-C917-8340-BD58-6F9B3E65D469}"/>
              </a:ext>
            </a:extLst>
          </p:cNvPr>
          <p:cNvSpPr/>
          <p:nvPr/>
        </p:nvSpPr>
        <p:spPr>
          <a:xfrm rot="16200000">
            <a:off x="4346268" y="2809683"/>
            <a:ext cx="1529411" cy="4502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Open format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CF2AC1E-B4C3-BD4B-AC08-D4FB01DA7D50}"/>
              </a:ext>
            </a:extLst>
          </p:cNvPr>
          <p:cNvSpPr/>
          <p:nvPr/>
        </p:nvSpPr>
        <p:spPr>
          <a:xfrm rot="16200000">
            <a:off x="6493980" y="2824761"/>
            <a:ext cx="1529411" cy="4502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your format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67393F-18E4-FE43-828E-2831ED5FE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8457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/>
      <p:bldP spid="21" grpId="0"/>
      <p:bldP spid="23" grpId="0" animBg="1"/>
      <p:bldP spid="28" grpId="0"/>
      <p:bldP spid="29" grpId="0"/>
      <p:bldP spid="30" grpId="0" animBg="1"/>
      <p:bldP spid="31" grpId="0" animBg="1"/>
      <p:bldP spid="32" grpId="0" animBg="1"/>
      <p:bldP spid="33" grpId="0"/>
      <p:bldP spid="35" grpId="0" animBg="1"/>
      <p:bldP spid="3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6A28-F849-F943-81BC-17920F86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Instance representations in OMRS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Base Model - Layer -1.png">
            <a:extLst>
              <a:ext uri="{FF2B5EF4-FFF2-40B4-BE49-F238E27FC236}">
                <a16:creationId xmlns:a16="http://schemas.microsoft.com/office/drawing/2014/main" id="{CF8E315C-E362-DD4E-BBD3-671D1A00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77" y="2485100"/>
            <a:ext cx="1009650" cy="657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33CFEA-2874-3E42-9387-8BF1B33C5E3B}"/>
              </a:ext>
            </a:extLst>
          </p:cNvPr>
          <p:cNvSpPr txBox="1">
            <a:spLocks/>
          </p:cNvSpPr>
          <p:nvPr/>
        </p:nvSpPr>
        <p:spPr>
          <a:xfrm>
            <a:off x="1252804" y="1131690"/>
            <a:ext cx="6574631" cy="6429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F9FBB-4327-BB43-B326-ACA1B529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9" y="2529900"/>
            <a:ext cx="2669370" cy="166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AC004-34EB-EA42-9C0C-8AF27404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016" y="1853253"/>
            <a:ext cx="2957426" cy="1286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1B6C5-8EF9-7E42-9B66-297FD361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5" y="1489989"/>
            <a:ext cx="6858000" cy="27169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2D04B-FED5-F147-92E1-BA15996158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7189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6A28-F849-F943-81BC-17920F86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Cohorts and relationships consideration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1A52170-F16E-1D46-AB48-A0FD00140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468" y="804778"/>
            <a:ext cx="2899114" cy="22876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95734D-5E3A-284C-B6D7-E28A6003E6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33CFEA-2874-3E42-9387-8BF1B33C5E3B}"/>
              </a:ext>
            </a:extLst>
          </p:cNvPr>
          <p:cNvSpPr txBox="1">
            <a:spLocks/>
          </p:cNvSpPr>
          <p:nvPr/>
        </p:nvSpPr>
        <p:spPr>
          <a:xfrm>
            <a:off x="1252804" y="1131690"/>
            <a:ext cx="6574631" cy="6429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GB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F5AF50-9195-EE45-9794-0A1C0508C149}"/>
              </a:ext>
            </a:extLst>
          </p:cNvPr>
          <p:cNvSpPr txBox="1"/>
          <p:nvPr/>
        </p:nvSpPr>
        <p:spPr>
          <a:xfrm>
            <a:off x="598815" y="1336293"/>
            <a:ext cx="24812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A cohort is a set of open metadata servers that share metadata.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A09C91-7680-724F-A166-B04827C20B72}"/>
              </a:ext>
            </a:extLst>
          </p:cNvPr>
          <p:cNvSpPr txBox="1"/>
          <p:nvPr/>
        </p:nvSpPr>
        <p:spPr>
          <a:xfrm>
            <a:off x="548639" y="3152933"/>
            <a:ext cx="3686477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For example when a relationship is added by an open metadata server, there is a new relationship OMRS event published.</a:t>
            </a:r>
          </a:p>
          <a:p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If the receiving server does not know about the entities, it must create entity proxies. These proxies are cut down versions of the real entities.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3EA217-1C68-5646-B025-270081074CB8}"/>
              </a:ext>
            </a:extLst>
          </p:cNvPr>
          <p:cNvSpPr/>
          <p:nvPr/>
        </p:nvSpPr>
        <p:spPr>
          <a:xfrm>
            <a:off x="4663440" y="3652787"/>
            <a:ext cx="976759" cy="68580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Entity</a:t>
            </a:r>
          </a:p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Proxy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75813C-16A9-7849-96E3-717671C3F474}"/>
              </a:ext>
            </a:extLst>
          </p:cNvPr>
          <p:cNvSpPr/>
          <p:nvPr/>
        </p:nvSpPr>
        <p:spPr>
          <a:xfrm>
            <a:off x="7080585" y="3652787"/>
            <a:ext cx="976759" cy="68580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Entity</a:t>
            </a:r>
          </a:p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Proxy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A9EB4F-E01D-5B4D-910C-F17E5574034E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5640199" y="3995687"/>
            <a:ext cx="1440386" cy="0"/>
          </a:xfrm>
          <a:prstGeom prst="line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0B97DB-2236-9743-93A5-11C0CA944B44}"/>
              </a:ext>
            </a:extLst>
          </p:cNvPr>
          <p:cNvCxnSpPr>
            <a:cxnSpLocks/>
          </p:cNvCxnSpPr>
          <p:nvPr/>
        </p:nvCxnSpPr>
        <p:spPr>
          <a:xfrm flipV="1">
            <a:off x="6172200" y="3092416"/>
            <a:ext cx="988996" cy="903272"/>
          </a:xfrm>
          <a:prstGeom prst="line">
            <a:avLst/>
          </a:prstGeom>
          <a:ln w="508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46A10-0CC8-B14D-87F9-ACC583DCFB07}"/>
              </a:ext>
            </a:extLst>
          </p:cNvPr>
          <p:cNvSpPr/>
          <p:nvPr/>
        </p:nvSpPr>
        <p:spPr>
          <a:xfrm>
            <a:off x="7161195" y="2645414"/>
            <a:ext cx="1212784" cy="685800"/>
          </a:xfrm>
          <a:prstGeom prst="rect">
            <a:avLst/>
          </a:prstGeom>
          <a:solidFill>
            <a:srgbClr val="008FE3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Reference Relationship instance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D7A06E-2550-884B-BFDA-7531D848651B}"/>
              </a:ext>
            </a:extLst>
          </p:cNvPr>
          <p:cNvSpPr txBox="1"/>
          <p:nvPr/>
        </p:nvSpPr>
        <p:spPr>
          <a:xfrm>
            <a:off x="598815" y="1943136"/>
            <a:ext cx="29166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Shared metadata from another server,</a:t>
            </a:r>
          </a:p>
          <a:p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needs to stored with the metadata collection id of the originating server.</a:t>
            </a:r>
          </a:p>
        </p:txBody>
      </p:sp>
    </p:spTree>
    <p:extLst>
      <p:ext uri="{BB962C8B-B14F-4D97-AF65-F5344CB8AC3E}">
        <p14:creationId xmlns:p14="http://schemas.microsoft.com/office/powerpoint/2010/main" val="819225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D0A17-234D-E54E-BB41-46FB8615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prior to adding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8F0F-CDD4-F640-A5CA-C380261F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/>
              <a:t>Assess which types you want to support (and are able to support)</a:t>
            </a:r>
          </a:p>
          <a:p>
            <a:r>
              <a:rPr lang="en-US" sz="1500" dirty="0"/>
              <a:t>Assess how you will map to the open types </a:t>
            </a:r>
          </a:p>
          <a:p>
            <a:r>
              <a:rPr lang="en-US" sz="1500" dirty="0"/>
              <a:t>Your connectors should be stateless.</a:t>
            </a:r>
          </a:p>
          <a:p>
            <a:r>
              <a:rPr lang="en-US" sz="1500" dirty="0"/>
              <a:t>Decide if you want to enhance your repository to make it easier to map to open metadata types or calls.</a:t>
            </a:r>
          </a:p>
          <a:p>
            <a:pPr lvl="1"/>
            <a:r>
              <a:rPr lang="en-US" sz="1100" dirty="0"/>
              <a:t>unique ids. status values, references, relationships , proxies</a:t>
            </a:r>
          </a:p>
          <a:p>
            <a:r>
              <a:rPr lang="en-US" sz="1500" dirty="0"/>
              <a:t>Which integration pattern?   Caller, Adapter, Native, Plugin, Special</a:t>
            </a:r>
          </a:p>
          <a:p>
            <a:pPr lvl="1"/>
            <a:r>
              <a:rPr lang="en-US" sz="1100" dirty="0"/>
              <a:t>If using the native pattern then consider how the open metadata packages will integrate into your runtime.  See Apache Atlas for an example on how to do this. </a:t>
            </a:r>
          </a:p>
          <a:p>
            <a:pPr marL="3429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3F032-37AF-B04E-8399-D199EDA45B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73622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DA5846-E7CA-A14F-A1AC-17725427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Cohort setup, registration and exchange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D9CE47E-A79C-0945-9206-53DF9B5A57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51031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44742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60CE-2127-C741-A898-634901C9D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a complex landscape there is a need to create subgroups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9035C-8EEF-5741-9FDF-7B96330BA4B8}"/>
              </a:ext>
            </a:extLst>
          </p:cNvPr>
          <p:cNvSpPr txBox="1"/>
          <p:nvPr/>
        </p:nvSpPr>
        <p:spPr>
          <a:xfrm>
            <a:off x="359200" y="1463040"/>
            <a:ext cx="38684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800" dirty="0">
              <a:solidFill>
                <a:srgbClr val="595959"/>
              </a:solidFill>
            </a:endParaRPr>
          </a:p>
          <a:p>
            <a:r>
              <a:rPr lang="en-GB" sz="1800" dirty="0">
                <a:solidFill>
                  <a:srgbClr val="595959"/>
                </a:solidFill>
              </a:rPr>
              <a:t>An </a:t>
            </a:r>
            <a:r>
              <a:rPr lang="en-GB" sz="1800" b="1" dirty="0">
                <a:solidFill>
                  <a:srgbClr val="595959"/>
                </a:solidFill>
              </a:rPr>
              <a:t>Open Metadata Repository Cohort </a:t>
            </a:r>
            <a:r>
              <a:rPr lang="en-US" sz="1800" dirty="0">
                <a:solidFill>
                  <a:srgbClr val="454545"/>
                </a:solidFill>
                <a:latin typeface="Helvetica Neue" panose="02000503000000020004" pitchFamily="2" charset="0"/>
              </a:rPr>
              <a:t>is a collection of the repositories that have been configured to work together.</a:t>
            </a:r>
            <a:endParaRPr lang="en-US" sz="1800" dirty="0">
              <a:solidFill>
                <a:srgbClr val="595959"/>
              </a:solidFill>
            </a:endParaRP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5CD7CD-80D3-3446-8141-3D91B350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463040"/>
            <a:ext cx="3931115" cy="31208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D01848-2D15-3E4D-98A6-3A5C69BECCB0}"/>
              </a:ext>
            </a:extLst>
          </p:cNvPr>
          <p:cNvGrpSpPr/>
          <p:nvPr/>
        </p:nvGrpSpPr>
        <p:grpSpPr>
          <a:xfrm>
            <a:off x="4852415" y="2307864"/>
            <a:ext cx="456591" cy="450970"/>
            <a:chOff x="5454524" y="2009903"/>
            <a:chExt cx="1160032" cy="929955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B52AF9BC-C1F2-D943-8EEF-4185804A9B57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3" name="Multidocument 12">
              <a:extLst>
                <a:ext uri="{FF2B5EF4-FFF2-40B4-BE49-F238E27FC236}">
                  <a16:creationId xmlns:a16="http://schemas.microsoft.com/office/drawing/2014/main" id="{67BBA634-0316-6C41-BD93-FB5734FEA9F8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4" name="Group 27668">
            <a:extLst>
              <a:ext uri="{FF2B5EF4-FFF2-40B4-BE49-F238E27FC236}">
                <a16:creationId xmlns:a16="http://schemas.microsoft.com/office/drawing/2014/main" id="{5855B747-0E50-8944-9AFC-751403D24CFD}"/>
              </a:ext>
            </a:extLst>
          </p:cNvPr>
          <p:cNvGrpSpPr>
            <a:grpSpLocks/>
          </p:cNvGrpSpPr>
          <p:nvPr/>
        </p:nvGrpSpPr>
        <p:grpSpPr bwMode="auto">
          <a:xfrm>
            <a:off x="4715304" y="1172784"/>
            <a:ext cx="730811" cy="580511"/>
            <a:chOff x="640045" y="3157538"/>
            <a:chExt cx="1228725" cy="8636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49927F-4405-8544-A745-8AE24AC2E990}"/>
                </a:ext>
              </a:extLst>
            </p:cNvPr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93B9A0-CBFC-F84E-9375-4B534100576F}"/>
                </a:ext>
              </a:extLst>
            </p:cNvPr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2A31AC-9159-2544-856F-649944EB8A2C}"/>
                </a:ext>
              </a:extLst>
            </p:cNvPr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A5C75FF-9A30-114A-8CA6-867D2C37186A}"/>
                </a:ext>
              </a:extLst>
            </p:cNvPr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014891A-18A4-4D44-9788-E1A0BE783CC8}"/>
                </a:ext>
              </a:extLst>
            </p:cNvPr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B15DCB-D5A8-0B4A-99EA-19EFD814E8E1}"/>
                </a:ext>
              </a:extLst>
            </p:cNvPr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A6AEA51-17CE-3D42-9659-96AFE2953A6C}"/>
                </a:ext>
              </a:extLst>
            </p:cNvPr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77F75DA-45C5-FA40-8C98-3164612F708B}"/>
                </a:ext>
              </a:extLst>
            </p:cNvPr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A0D3EE-39D6-B540-BB03-7B5058BBA86B}"/>
                </a:ext>
              </a:extLst>
            </p:cNvPr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CD86D2-A5EC-1F46-83FF-7D984761D605}"/>
                </a:ext>
              </a:extLst>
            </p:cNvPr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370D3E4-7841-DF44-A594-2AF169BAAC47}"/>
                </a:ext>
              </a:extLst>
            </p:cNvPr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173A36-BFBD-7446-9A38-4CC6F7523E66}"/>
                </a:ext>
              </a:extLst>
            </p:cNvPr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1EF6593-4598-674E-8BC2-8F26F03DE8B0}"/>
                </a:ext>
              </a:extLst>
            </p:cNvPr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AEAF454-BE3C-A04A-BF2B-D7190146FACC}"/>
                </a:ext>
              </a:extLst>
            </p:cNvPr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29" name="Group 294">
              <a:extLst>
                <a:ext uri="{FF2B5EF4-FFF2-40B4-BE49-F238E27FC236}">
                  <a16:creationId xmlns:a16="http://schemas.microsoft.com/office/drawing/2014/main" id="{819412D0-A237-7847-9B53-DC725231A9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BAB69FE-7812-0F4E-A098-841296CEB1B9}"/>
                  </a:ext>
                </a:extLst>
              </p:cNvPr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6D745B-A2DC-BB48-B637-0AE2C9B31CDB}"/>
                  </a:ext>
                </a:extLst>
              </p:cNvPr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7C545A3-4081-FD42-B83A-A221E902BDAB}"/>
                  </a:ext>
                </a:extLst>
              </p:cNvPr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93459AA-CB38-D84C-A5C2-C7C113F7BC6C}"/>
                  </a:ext>
                </a:extLst>
              </p:cNvPr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78D3CCA-047F-764B-A2CF-30F94073D814}"/>
                  </a:ext>
                </a:extLst>
              </p:cNvPr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3550828-D467-F646-AB7F-7B0DAAD202F2}"/>
                  </a:ext>
                </a:extLst>
              </p:cNvPr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1E9320-8EAC-B647-9FAA-432EE06B881A}"/>
                  </a:ext>
                </a:extLst>
              </p:cNvPr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37" name="Group 27669">
            <a:extLst>
              <a:ext uri="{FF2B5EF4-FFF2-40B4-BE49-F238E27FC236}">
                <a16:creationId xmlns:a16="http://schemas.microsoft.com/office/drawing/2014/main" id="{D426BF4E-3AB9-3F45-A0E8-362AA4109231}"/>
              </a:ext>
            </a:extLst>
          </p:cNvPr>
          <p:cNvGrpSpPr>
            <a:grpSpLocks/>
          </p:cNvGrpSpPr>
          <p:nvPr/>
        </p:nvGrpSpPr>
        <p:grpSpPr bwMode="auto">
          <a:xfrm>
            <a:off x="4566931" y="3311739"/>
            <a:ext cx="689853" cy="401627"/>
            <a:chOff x="1938138" y="3160713"/>
            <a:chExt cx="1228725" cy="8636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88EADB-1AD6-0242-B824-0D7583F1F749}"/>
                </a:ext>
              </a:extLst>
            </p:cNvPr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51FE256-E63E-2A40-9959-16A5C30395E0}"/>
                </a:ext>
              </a:extLst>
            </p:cNvPr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B3E4034-EC97-6B4E-9A9A-FC8733CA7D5B}"/>
                </a:ext>
              </a:extLst>
            </p:cNvPr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03C126-126D-434E-9E90-BA4E04E1D035}"/>
                </a:ext>
              </a:extLst>
            </p:cNvPr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DA5B396-C835-DF48-BA25-3DD9EA538060}"/>
                </a:ext>
              </a:extLst>
            </p:cNvPr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B2E5C6-E2B8-3C4C-829B-046826A60C10}"/>
                </a:ext>
              </a:extLst>
            </p:cNvPr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B26D5A3-60D0-E846-B73A-4690D278AF9E}"/>
                </a:ext>
              </a:extLst>
            </p:cNvPr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6EA31E9-AFD1-F74D-8361-13DBFD965DF2}"/>
                </a:ext>
              </a:extLst>
            </p:cNvPr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4F5ECAF-F81B-1543-BD1D-6AFB6093521A}"/>
                </a:ext>
              </a:extLst>
            </p:cNvPr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F0E0C7-3E5C-3C4E-8B3D-CA450C7BA334}"/>
                </a:ext>
              </a:extLst>
            </p:cNvPr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8CB7E7-D5B0-DC4C-B749-E71FC63AD481}"/>
                </a:ext>
              </a:extLst>
            </p:cNvPr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7DD3A90-19D4-0148-879C-9D4B7A7F378A}"/>
                </a:ext>
              </a:extLst>
            </p:cNvPr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DF1C57-4CA1-8F47-845D-100E1F7AD7BB}"/>
                </a:ext>
              </a:extLst>
            </p:cNvPr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CDE8B1D-5909-514E-843A-1CC101D0B761}"/>
                </a:ext>
              </a:extLst>
            </p:cNvPr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52" name="Group 309">
              <a:extLst>
                <a:ext uri="{FF2B5EF4-FFF2-40B4-BE49-F238E27FC236}">
                  <a16:creationId xmlns:a16="http://schemas.microsoft.com/office/drawing/2014/main" id="{CBB2135B-08DC-4B48-B1CF-7FB3FEBC78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AECE0B1-42DA-3C45-8015-036EA95D5B53}"/>
                  </a:ext>
                </a:extLst>
              </p:cNvPr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95DE9CCB-A95E-5444-B6F3-6D37D5DECDA4}"/>
                  </a:ext>
                </a:extLst>
              </p:cNvPr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C499042-A5BD-1F41-AB1A-75E09900D01D}"/>
                  </a:ext>
                </a:extLst>
              </p:cNvPr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85D6224-5EB9-EB4F-AEC7-F6549990E139}"/>
                  </a:ext>
                </a:extLst>
              </p:cNvPr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EDF584A-31A7-D94C-9516-447F4F131D1D}"/>
                  </a:ext>
                </a:extLst>
              </p:cNvPr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8BF017F-FD3F-2140-93DC-B0F7C3905C89}"/>
                  </a:ext>
                </a:extLst>
              </p:cNvPr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D0164A5-5FA0-4A43-98F6-FD6603300F10}"/>
                  </a:ext>
                </a:extLst>
              </p:cNvPr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53" name="Group 317">
              <a:extLst>
                <a:ext uri="{FF2B5EF4-FFF2-40B4-BE49-F238E27FC236}">
                  <a16:creationId xmlns:a16="http://schemas.microsoft.com/office/drawing/2014/main" id="{4D87ED7B-378E-6648-92C8-7D4B1099A5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F743111-8417-6B40-B08D-A7BB616A63BA}"/>
                  </a:ext>
                </a:extLst>
              </p:cNvPr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96B5C33-446E-3543-B278-8E6D85C44943}"/>
                  </a:ext>
                </a:extLst>
              </p:cNvPr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7F0C037-DC58-7C43-9B48-CD6B318E6D30}"/>
                  </a:ext>
                </a:extLst>
              </p:cNvPr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5FEF04-C670-E240-B176-1661B808995B}"/>
                  </a:ext>
                </a:extLst>
              </p:cNvPr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051C73B-5BA6-734A-A41A-1DEAF2455B76}"/>
                  </a:ext>
                </a:extLst>
              </p:cNvPr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4D3894A-8C3D-5441-B9B7-498149E02CFA}"/>
                  </a:ext>
                </a:extLst>
              </p:cNvPr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EF6C6D-7032-E24F-B042-621326EA47E4}"/>
              </a:ext>
            </a:extLst>
          </p:cNvPr>
          <p:cNvGrpSpPr/>
          <p:nvPr/>
        </p:nvGrpSpPr>
        <p:grpSpPr>
          <a:xfrm>
            <a:off x="4652444" y="4266271"/>
            <a:ext cx="456591" cy="450970"/>
            <a:chOff x="5454524" y="2009903"/>
            <a:chExt cx="1160032" cy="929955"/>
          </a:xfrm>
        </p:grpSpPr>
        <p:sp>
          <p:nvSpPr>
            <p:cNvPr id="71" name="Can 70">
              <a:extLst>
                <a:ext uri="{FF2B5EF4-FFF2-40B4-BE49-F238E27FC236}">
                  <a16:creationId xmlns:a16="http://schemas.microsoft.com/office/drawing/2014/main" id="{F9D042C9-85F9-5040-AF2C-05B719EE9DDD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2" name="Multidocument 71">
              <a:extLst>
                <a:ext uri="{FF2B5EF4-FFF2-40B4-BE49-F238E27FC236}">
                  <a16:creationId xmlns:a16="http://schemas.microsoft.com/office/drawing/2014/main" id="{2880F871-655C-CE40-94E0-7F2A3056DDE5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5468306-DD31-994C-818D-4B88D060BAE8}"/>
              </a:ext>
            </a:extLst>
          </p:cNvPr>
          <p:cNvGrpSpPr/>
          <p:nvPr/>
        </p:nvGrpSpPr>
        <p:grpSpPr>
          <a:xfrm>
            <a:off x="7758607" y="2319232"/>
            <a:ext cx="797582" cy="534383"/>
            <a:chOff x="6424509" y="864237"/>
            <a:chExt cx="1339754" cy="80429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1694A54-CC7A-5E47-8E2A-FC1F080F1D0C}"/>
                </a:ext>
              </a:extLst>
            </p:cNvPr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B07B722-3C8E-6841-8991-4DD4B757AD77}"/>
                  </a:ext>
                </a:extLst>
              </p:cNvPr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78452289-E809-3F49-9747-B4CFE493F033}"/>
                  </a:ext>
                </a:extLst>
              </p:cNvPr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9D605C9-0838-C244-B4A5-4FF4D8FB5CF6}"/>
                </a:ext>
              </a:extLst>
            </p:cNvPr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6386ABA-7FC3-104B-BC47-912170F31DBE}"/>
                </a:ext>
              </a:extLst>
            </p:cNvPr>
            <p:cNvSpPr/>
            <p:nvPr/>
          </p:nvSpPr>
          <p:spPr>
            <a:xfrm>
              <a:off x="6758818" y="1369214"/>
              <a:ext cx="681036" cy="156667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C2432A6-B5C6-2241-A3E1-1A527904D1CC}"/>
              </a:ext>
            </a:extLst>
          </p:cNvPr>
          <p:cNvGrpSpPr/>
          <p:nvPr/>
        </p:nvGrpSpPr>
        <p:grpSpPr>
          <a:xfrm>
            <a:off x="7917510" y="3361203"/>
            <a:ext cx="456591" cy="450970"/>
            <a:chOff x="5454524" y="2009903"/>
            <a:chExt cx="1160032" cy="929955"/>
          </a:xfrm>
        </p:grpSpPr>
        <p:sp>
          <p:nvSpPr>
            <p:cNvPr id="80" name="Can 79">
              <a:extLst>
                <a:ext uri="{FF2B5EF4-FFF2-40B4-BE49-F238E27FC236}">
                  <a16:creationId xmlns:a16="http://schemas.microsoft.com/office/drawing/2014/main" id="{E1F35D07-2A5F-454C-B502-1DAD8F014D7A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81" name="Multidocument 80">
              <a:extLst>
                <a:ext uri="{FF2B5EF4-FFF2-40B4-BE49-F238E27FC236}">
                  <a16:creationId xmlns:a16="http://schemas.microsoft.com/office/drawing/2014/main" id="{8BDFB5EE-E2BD-4644-A34D-CABAA49A2D58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05419-DAB9-F545-B80E-87FE74988C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27313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server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AAD9-A45B-D74F-A65A-FFA26A428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first server to join the cohort issues a registration request and waits for others to join.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6" y="1751797"/>
            <a:ext cx="3198805" cy="298843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575198-3A67-5141-9601-F70F7C00F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821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Establishing contact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38A3-0A26-0B4C-A5CE-F3A2C2F8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another server joins the cohort they exchange registration information.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9" y="1746953"/>
            <a:ext cx="5769723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4FA325-3232-3B4F-BEE3-CD9C9F5FE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45332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Federated queries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0389-0CC5-4A45-8D22-C6C3F3DD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the registration is complete the cohort members can query each other.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6"/>
            <a:ext cx="5760091" cy="298993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42FB6E-4D28-1D4F-8982-145876FFF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51890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Caching metadata for availability and performance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E8FF4-BC4D-EB4A-A49A-A831749E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Metadata can also be replicated through the cohort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5"/>
            <a:ext cx="5760091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DEB62E-79EB-4340-8925-51A1B0B82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828639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1F9633-5F47-C84C-9631-ACED1FB726B3}"/>
              </a:ext>
            </a:extLst>
          </p:cNvPr>
          <p:cNvSpPr/>
          <p:nvPr/>
        </p:nvSpPr>
        <p:spPr>
          <a:xfrm>
            <a:off x="3676849" y="1250080"/>
            <a:ext cx="211156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Access</a:t>
            </a:r>
          </a:p>
          <a:p>
            <a:r>
              <a:rPr lang="en-US" dirty="0"/>
              <a:t>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D028-2492-4F47-8FBD-3A84CA64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F88C-E2F3-E04E-94A1-8FA19B99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Events to send</a:t>
            </a:r>
          </a:p>
          <a:p>
            <a:r>
              <a:rPr lang="en-US"/>
              <a:t>Events to process</a:t>
            </a:r>
          </a:p>
          <a:p>
            <a:r>
              <a:rPr lang="en-US"/>
              <a:t>Events to save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F44ACE-B278-8A42-80FC-9F99A1BC67CE}"/>
              </a:ext>
            </a:extLst>
          </p:cNvPr>
          <p:cNvSpPr/>
          <p:nvPr/>
        </p:nvSpPr>
        <p:spPr>
          <a:xfrm>
            <a:off x="3676851" y="2560320"/>
            <a:ext cx="2111561" cy="128016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OMRS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983CAB-506A-9241-8A55-EA9CCE27F3E3}"/>
              </a:ext>
            </a:extLst>
          </p:cNvPr>
          <p:cNvCxnSpPr/>
          <p:nvPr/>
        </p:nvCxnSpPr>
        <p:spPr>
          <a:xfrm flipV="1">
            <a:off x="5409399" y="2271562"/>
            <a:ext cx="0" cy="4379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6602EA-3068-5A49-9258-DAC94FEA5473}"/>
              </a:ext>
            </a:extLst>
          </p:cNvPr>
          <p:cNvCxnSpPr>
            <a:cxnSpLocks/>
          </p:cNvCxnSpPr>
          <p:nvPr/>
        </p:nvCxnSpPr>
        <p:spPr>
          <a:xfrm>
            <a:off x="5788412" y="3378470"/>
            <a:ext cx="56426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847CA6-C2CC-E243-AA57-EC1BE85E06C5}"/>
              </a:ext>
            </a:extLst>
          </p:cNvPr>
          <p:cNvCxnSpPr>
            <a:cxnSpLocks/>
          </p:cNvCxnSpPr>
          <p:nvPr/>
        </p:nvCxnSpPr>
        <p:spPr>
          <a:xfrm flipH="1">
            <a:off x="5769162" y="2947737"/>
            <a:ext cx="56426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>
            <a:extLst>
              <a:ext uri="{FF2B5EF4-FFF2-40B4-BE49-F238E27FC236}">
                <a16:creationId xmlns:a16="http://schemas.microsoft.com/office/drawing/2014/main" id="{D46EE2C5-00DD-4642-88C4-0BDD55C51DCE}"/>
              </a:ext>
            </a:extLst>
          </p:cNvPr>
          <p:cNvSpPr/>
          <p:nvPr/>
        </p:nvSpPr>
        <p:spPr>
          <a:xfrm>
            <a:off x="4870384" y="4011329"/>
            <a:ext cx="539015" cy="319377"/>
          </a:xfrm>
          <a:prstGeom prst="ca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CD434C-CAF3-9440-A974-26CF16FC158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139892" y="3147461"/>
            <a:ext cx="0" cy="9437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CF617-0745-4740-B8E8-18AEE8041F8C}"/>
              </a:ext>
            </a:extLst>
          </p:cNvPr>
          <p:cNvSpPr/>
          <p:nvPr/>
        </p:nvSpPr>
        <p:spPr>
          <a:xfrm>
            <a:off x="6352674" y="2560320"/>
            <a:ext cx="985406" cy="12801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OMRS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3DCF2-7966-2640-AF06-24041C91FFF8}"/>
              </a:ext>
            </a:extLst>
          </p:cNvPr>
          <p:cNvSpPr txBox="1"/>
          <p:nvPr/>
        </p:nvSpPr>
        <p:spPr>
          <a:xfrm>
            <a:off x="5167436" y="355172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8774A-F2EE-B341-B11D-BFB2C994E3FC}"/>
              </a:ext>
            </a:extLst>
          </p:cNvPr>
          <p:cNvSpPr txBox="1"/>
          <p:nvPr/>
        </p:nvSpPr>
        <p:spPr>
          <a:xfrm>
            <a:off x="4841507" y="276473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B45C5-6872-7E45-8AD7-1F6A3BE068FF}"/>
              </a:ext>
            </a:extLst>
          </p:cNvPr>
          <p:cNvSpPr txBox="1"/>
          <p:nvPr/>
        </p:nvSpPr>
        <p:spPr>
          <a:xfrm>
            <a:off x="5771033" y="337606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3E9059B-2528-9B4A-B1BB-9C8B803B94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91316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Bootstrapping the OMRS</a:t>
            </a:r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9AD36A7-0D71-3F4A-A25A-3ABC2D16D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used of a member server issue queries for metadata the OMRS issues refresh events for any metadata that matches the “process” rule.</a:t>
            </a:r>
          </a:p>
          <a:p>
            <a:r>
              <a:rPr lang="en-US"/>
              <a:t>The owning server with the requested metadata sends a copy on the OMRS Topic.  Any other member can consume this.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9C23564-20BB-BE43-B597-8B5712F0F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50456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4569-40B6-F644-B0EF-8356091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word on metadata integrity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5E7C-49C9-994F-99A0-F94FA882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Home metadata collection is the only one who can edit</a:t>
            </a:r>
          </a:p>
          <a:p>
            <a:r>
              <a:rPr lang="en-US"/>
              <a:t>Every update (including undo and restore) increments the version number.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3D3286-8B3A-6D41-A617-A33B7F42E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431778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8F81-BFB1-DD47-84D4-5BEC5C69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A44A-B5BC-B74C-8AC5-247B47CA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OMRS supports both federated queries and replication of metadata.</a:t>
            </a:r>
          </a:p>
          <a:p>
            <a:r>
              <a:rPr lang="en-US" dirty="0"/>
              <a:t>Metadata servers join the cohort to share metadata.</a:t>
            </a:r>
          </a:p>
          <a:p>
            <a:r>
              <a:rPr lang="en-US" dirty="0"/>
              <a:t>The configuration of the metadata sharing is</a:t>
            </a:r>
          </a:p>
          <a:p>
            <a:pPr lvl="1"/>
            <a:r>
              <a:rPr lang="en-US" dirty="0"/>
              <a:t>Autonomic</a:t>
            </a:r>
          </a:p>
          <a:p>
            <a:pPr lvl="1"/>
            <a:r>
              <a:rPr lang="en-US" dirty="0"/>
              <a:t>Rule-driven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B430E1-CE0F-FE4A-BD25-FB2E84887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56268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DA5846-E7CA-A14F-A1AC-17725427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Virtualiser and Ranger integrator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6AF4B3-CDB1-3444-9B87-24B102E6D6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04621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Business meaning of the underlying assets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79101F-7817-7C41-8FE1-F1CBA0268E17}"/>
              </a:ext>
            </a:extLst>
          </p:cNvPr>
          <p:cNvSpPr/>
          <p:nvPr/>
        </p:nvSpPr>
        <p:spPr>
          <a:xfrm>
            <a:off x="157217" y="834630"/>
            <a:ext cx="8759825" cy="218717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Business</a:t>
            </a:r>
          </a:p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metadata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D119F7-44AD-DA4E-97A3-369DD4C24131}"/>
              </a:ext>
            </a:extLst>
          </p:cNvPr>
          <p:cNvSpPr/>
          <p:nvPr/>
        </p:nvSpPr>
        <p:spPr>
          <a:xfrm>
            <a:off x="157163" y="3045646"/>
            <a:ext cx="8763000" cy="13168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Structural</a:t>
            </a:r>
          </a:p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metadata for</a:t>
            </a:r>
          </a:p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a data store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A24EEC-8434-F847-88C5-7ED9003B354E}"/>
              </a:ext>
            </a:extLst>
          </p:cNvPr>
          <p:cNvCxnSpPr/>
          <p:nvPr/>
        </p:nvCxnSpPr>
        <p:spPr bwMode="auto">
          <a:xfrm>
            <a:off x="1955800" y="3273029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636FE6-10A9-A341-B4E2-E98D4A78E211}"/>
              </a:ext>
            </a:extLst>
          </p:cNvPr>
          <p:cNvCxnSpPr/>
          <p:nvPr/>
        </p:nvCxnSpPr>
        <p:spPr bwMode="auto">
          <a:xfrm>
            <a:off x="1958976" y="4176713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D1374D6-D4F4-B748-919A-BE7D6E8348FF}"/>
              </a:ext>
            </a:extLst>
          </p:cNvPr>
          <p:cNvSpPr/>
          <p:nvPr/>
        </p:nvSpPr>
        <p:spPr>
          <a:xfrm>
            <a:off x="1751013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 err="1">
                <a:solidFill>
                  <a:srgbClr val="1F497D"/>
                </a:solidFill>
                <a:latin typeface="Calibri"/>
                <a:cs typeface="Calibri"/>
              </a:rPr>
              <a:t>EmpName</a:t>
            </a:r>
            <a:endParaRPr lang="en-US" sz="1200" cap="small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0C8306-5DF2-8B47-8E3D-940FF0E7573C}"/>
              </a:ext>
            </a:extLst>
          </p:cNvPr>
          <p:cNvSpPr/>
          <p:nvPr/>
        </p:nvSpPr>
        <p:spPr>
          <a:xfrm>
            <a:off x="2725738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 err="1">
                <a:solidFill>
                  <a:srgbClr val="1F497D"/>
                </a:solidFill>
                <a:latin typeface="Calibri"/>
                <a:cs typeface="Calibri"/>
              </a:rPr>
              <a:t>EmpNo</a:t>
            </a:r>
            <a:endParaRPr lang="en-US" sz="1200" cap="small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4C985C-6CF2-E64A-A9C6-2A3C9651C780}"/>
              </a:ext>
            </a:extLst>
          </p:cNvPr>
          <p:cNvSpPr/>
          <p:nvPr/>
        </p:nvSpPr>
        <p:spPr>
          <a:xfrm>
            <a:off x="3698875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 err="1">
                <a:solidFill>
                  <a:srgbClr val="1F497D"/>
                </a:solidFill>
                <a:latin typeface="Calibri"/>
                <a:cs typeface="Calibri"/>
              </a:rPr>
              <a:t>JobCode</a:t>
            </a:r>
            <a:endParaRPr lang="en-US" sz="1200" cap="small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6C6357-9FE8-D14B-B53E-5747893F600C}"/>
              </a:ext>
            </a:extLst>
          </p:cNvPr>
          <p:cNvSpPr/>
          <p:nvPr/>
        </p:nvSpPr>
        <p:spPr>
          <a:xfrm>
            <a:off x="5932488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>
                <a:solidFill>
                  <a:srgbClr val="1F497D"/>
                </a:solidFill>
                <a:latin typeface="Calibri"/>
                <a:cs typeface="Calibri"/>
              </a:rPr>
              <a:t>Salary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C00B24-749E-504C-B55E-6DA3B67DF4B0}"/>
              </a:ext>
            </a:extLst>
          </p:cNvPr>
          <p:cNvSpPr/>
          <p:nvPr/>
        </p:nvSpPr>
        <p:spPr>
          <a:xfrm rot="16200000">
            <a:off x="961839" y="3465451"/>
            <a:ext cx="1070372" cy="490317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cap="small" dirty="0">
                <a:solidFill>
                  <a:srgbClr val="1F497D"/>
                </a:solidFill>
                <a:latin typeface="Calibri"/>
                <a:cs typeface="Calibri"/>
              </a:rPr>
              <a:t>Employee Record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722414-BB7D-9043-B390-491FDE6F2C75}"/>
              </a:ext>
            </a:extLst>
          </p:cNvPr>
          <p:cNvSpPr txBox="1"/>
          <p:nvPr/>
        </p:nvSpPr>
        <p:spPr bwMode="auto">
          <a:xfrm>
            <a:off x="1066824" y="906093"/>
            <a:ext cx="90762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Employee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D53130-EA5E-DF45-A059-C7B82B44CEB4}"/>
              </a:ext>
            </a:extLst>
          </p:cNvPr>
          <p:cNvSpPr txBox="1"/>
          <p:nvPr/>
        </p:nvSpPr>
        <p:spPr bwMode="auto">
          <a:xfrm>
            <a:off x="4776810" y="1360911"/>
            <a:ext cx="124745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Work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9670A5-89FB-B04E-80B0-14A428C4A0C3}"/>
              </a:ext>
            </a:extLst>
          </p:cNvPr>
          <p:cNvSpPr txBox="1"/>
          <p:nvPr/>
        </p:nvSpPr>
        <p:spPr bwMode="auto">
          <a:xfrm>
            <a:off x="6638926" y="2309839"/>
            <a:ext cx="1181734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Annual Salary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F089D7-1173-5840-BE56-68FBBEC2A995}"/>
              </a:ext>
            </a:extLst>
          </p:cNvPr>
          <p:cNvSpPr txBox="1"/>
          <p:nvPr/>
        </p:nvSpPr>
        <p:spPr bwMode="auto">
          <a:xfrm>
            <a:off x="3797302" y="2024089"/>
            <a:ext cx="79380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Job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79C44-BC80-1E4C-A704-8B05032B3563}"/>
              </a:ext>
            </a:extLst>
          </p:cNvPr>
          <p:cNvSpPr txBox="1"/>
          <p:nvPr/>
        </p:nvSpPr>
        <p:spPr bwMode="auto">
          <a:xfrm>
            <a:off x="2397147" y="2256261"/>
            <a:ext cx="1087157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Employee Id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7F50B7-A61F-474B-A0FC-A7FE1F2C1AAD}"/>
              </a:ext>
            </a:extLst>
          </p:cNvPr>
          <p:cNvSpPr txBox="1"/>
          <p:nvPr/>
        </p:nvSpPr>
        <p:spPr bwMode="auto">
          <a:xfrm>
            <a:off x="825506" y="2440809"/>
            <a:ext cx="1382110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Employee Name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4F4A43-DD2F-4541-933C-BAA7FBC9B19C}"/>
              </a:ext>
            </a:extLst>
          </p:cNvPr>
          <p:cNvSpPr txBox="1"/>
          <p:nvPr/>
        </p:nvSpPr>
        <p:spPr bwMode="auto">
          <a:xfrm>
            <a:off x="7292984" y="1683570"/>
            <a:ext cx="1348446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Hourly Pay Rate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1F866D-5FCF-4245-8377-37C8F97335E9}"/>
              </a:ext>
            </a:extLst>
          </p:cNvPr>
          <p:cNvSpPr txBox="1"/>
          <p:nvPr/>
        </p:nvSpPr>
        <p:spPr bwMode="auto">
          <a:xfrm>
            <a:off x="506415" y="1814539"/>
            <a:ext cx="84350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Manager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FE3C9F0C-F95B-A14C-A840-FFC2DC032416}"/>
              </a:ext>
            </a:extLst>
          </p:cNvPr>
          <p:cNvCxnSpPr>
            <a:stCxn id="43" idx="2"/>
            <a:endCxn id="47" idx="1"/>
          </p:cNvCxnSpPr>
          <p:nvPr/>
        </p:nvCxnSpPr>
        <p:spPr bwMode="auto">
          <a:xfrm rot="16200000" flipH="1">
            <a:off x="1360751" y="1373754"/>
            <a:ext cx="1196280" cy="876512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AF262A8F-340B-4047-81BA-62862FCB9C91}"/>
              </a:ext>
            </a:extLst>
          </p:cNvPr>
          <p:cNvCxnSpPr>
            <a:stCxn id="43" idx="2"/>
            <a:endCxn id="48" idx="0"/>
          </p:cNvCxnSpPr>
          <p:nvPr/>
        </p:nvCxnSpPr>
        <p:spPr bwMode="auto">
          <a:xfrm rot="5400000">
            <a:off x="905129" y="1825302"/>
            <a:ext cx="1226939" cy="4074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95F5CC4-ACB6-5640-99B1-5A3E34EC3BE1}"/>
              </a:ext>
            </a:extLst>
          </p:cNvPr>
          <p:cNvCxnSpPr>
            <a:stCxn id="43" idx="2"/>
            <a:endCxn id="44" idx="1"/>
          </p:cNvCxnSpPr>
          <p:nvPr/>
        </p:nvCxnSpPr>
        <p:spPr bwMode="auto">
          <a:xfrm rot="16200000" flipH="1">
            <a:off x="2998257" y="-263753"/>
            <a:ext cx="300930" cy="3256175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2F049F5F-3E8C-AC43-A771-636F01CF470F}"/>
              </a:ext>
            </a:extLst>
          </p:cNvPr>
          <p:cNvCxnSpPr>
            <a:stCxn id="43" idx="2"/>
            <a:endCxn id="46" idx="1"/>
          </p:cNvCxnSpPr>
          <p:nvPr/>
        </p:nvCxnSpPr>
        <p:spPr bwMode="auto">
          <a:xfrm rot="16200000" flipH="1">
            <a:off x="2176914" y="557590"/>
            <a:ext cx="964108" cy="2276667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E90B661-987C-CD4B-BC4F-4A2637FB8B20}"/>
              </a:ext>
            </a:extLst>
          </p:cNvPr>
          <p:cNvCxnSpPr>
            <a:stCxn id="43" idx="2"/>
            <a:endCxn id="50" idx="0"/>
          </p:cNvCxnSpPr>
          <p:nvPr/>
        </p:nvCxnSpPr>
        <p:spPr bwMode="auto">
          <a:xfrm rot="5400000">
            <a:off x="924067" y="1217970"/>
            <a:ext cx="600669" cy="592469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0E68A4F-AD5F-2E45-8F95-14E4940AE415}"/>
              </a:ext>
            </a:extLst>
          </p:cNvPr>
          <p:cNvSpPr txBox="1"/>
          <p:nvPr/>
        </p:nvSpPr>
        <p:spPr bwMode="auto">
          <a:xfrm>
            <a:off x="5002215" y="1740720"/>
            <a:ext cx="1601721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Compensation Plan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6BF13635-00EA-1F4A-95AA-DFC641E2A53D}"/>
              </a:ext>
            </a:extLst>
          </p:cNvPr>
          <p:cNvCxnSpPr>
            <a:stCxn id="43" idx="2"/>
            <a:endCxn id="56" idx="1"/>
          </p:cNvCxnSpPr>
          <p:nvPr/>
        </p:nvCxnSpPr>
        <p:spPr bwMode="auto">
          <a:xfrm rot="16200000" flipH="1">
            <a:off x="2921056" y="-186551"/>
            <a:ext cx="680739" cy="3481580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02DD05F1-1F18-FE4A-9E2A-C38D73A744CB}"/>
              </a:ext>
            </a:extLst>
          </p:cNvPr>
          <p:cNvCxnSpPr>
            <a:stCxn id="49" idx="1"/>
            <a:endCxn id="56" idx="2"/>
          </p:cNvCxnSpPr>
          <p:nvPr/>
        </p:nvCxnSpPr>
        <p:spPr bwMode="auto">
          <a:xfrm rot="10800000" flipV="1">
            <a:off x="5803076" y="1837459"/>
            <a:ext cx="1489908" cy="211038"/>
          </a:xfrm>
          <a:prstGeom prst="curvedConnector4">
            <a:avLst>
              <a:gd name="adj1" fmla="val 23124"/>
              <a:gd name="adj2" fmla="val 20832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498187E-629A-424B-9A11-AA52392DBFF3}"/>
              </a:ext>
            </a:extLst>
          </p:cNvPr>
          <p:cNvCxnSpPr>
            <a:stCxn id="45" idx="1"/>
            <a:endCxn id="56" idx="2"/>
          </p:cNvCxnSpPr>
          <p:nvPr/>
        </p:nvCxnSpPr>
        <p:spPr bwMode="auto">
          <a:xfrm rot="10800000">
            <a:off x="5803076" y="2048498"/>
            <a:ext cx="835850" cy="415231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Curved Connector 70">
            <a:extLst>
              <a:ext uri="{FF2B5EF4-FFF2-40B4-BE49-F238E27FC236}">
                <a16:creationId xmlns:a16="http://schemas.microsoft.com/office/drawing/2014/main" id="{F735BFD6-34F5-0F48-BA8F-EF8009234224}"/>
              </a:ext>
            </a:extLst>
          </p:cNvPr>
          <p:cNvCxnSpPr>
            <a:stCxn id="46" idx="2"/>
            <a:endCxn id="40" idx="0"/>
          </p:cNvCxnSpPr>
          <p:nvPr/>
        </p:nvCxnSpPr>
        <p:spPr bwMode="auto">
          <a:xfrm rot="5400000">
            <a:off x="3721215" y="2795301"/>
            <a:ext cx="936427" cy="9556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Curved Connector 70">
            <a:extLst>
              <a:ext uri="{FF2B5EF4-FFF2-40B4-BE49-F238E27FC236}">
                <a16:creationId xmlns:a16="http://schemas.microsoft.com/office/drawing/2014/main" id="{7E305B77-F538-9F45-A782-748C5CA5EE26}"/>
              </a:ext>
            </a:extLst>
          </p:cNvPr>
          <p:cNvCxnSpPr>
            <a:stCxn id="48" idx="2"/>
            <a:endCxn id="38" idx="0"/>
          </p:cNvCxnSpPr>
          <p:nvPr/>
        </p:nvCxnSpPr>
        <p:spPr bwMode="auto">
          <a:xfrm rot="16200000" flipH="1">
            <a:off x="1616821" y="2648325"/>
            <a:ext cx="519707" cy="72022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Curved Connector 70">
            <a:extLst>
              <a:ext uri="{FF2B5EF4-FFF2-40B4-BE49-F238E27FC236}">
                <a16:creationId xmlns:a16="http://schemas.microsoft.com/office/drawing/2014/main" id="{7E8EAA1B-DA67-1646-8380-4B27E5CC1C46}"/>
              </a:ext>
            </a:extLst>
          </p:cNvPr>
          <p:cNvCxnSpPr>
            <a:stCxn id="47" idx="2"/>
            <a:endCxn id="39" idx="0"/>
          </p:cNvCxnSpPr>
          <p:nvPr/>
        </p:nvCxnSpPr>
        <p:spPr bwMode="auto">
          <a:xfrm rot="16200000" flipH="1">
            <a:off x="2723992" y="2780771"/>
            <a:ext cx="704255" cy="27078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Curved Connector 70">
            <a:extLst>
              <a:ext uri="{FF2B5EF4-FFF2-40B4-BE49-F238E27FC236}">
                <a16:creationId xmlns:a16="http://schemas.microsoft.com/office/drawing/2014/main" id="{A645A338-668B-0D4B-BD6E-B494F3282784}"/>
              </a:ext>
            </a:extLst>
          </p:cNvPr>
          <p:cNvCxnSpPr>
            <a:stCxn id="45" idx="2"/>
            <a:endCxn id="41" idx="0"/>
          </p:cNvCxnSpPr>
          <p:nvPr/>
        </p:nvCxnSpPr>
        <p:spPr bwMode="auto">
          <a:xfrm rot="5400000">
            <a:off x="6498690" y="2537189"/>
            <a:ext cx="650677" cy="811530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47A0DE-13ED-0649-A00A-0B99FF33F14B}"/>
              </a:ext>
            </a:extLst>
          </p:cNvPr>
          <p:cNvSpPr txBox="1"/>
          <p:nvPr/>
        </p:nvSpPr>
        <p:spPr bwMode="auto">
          <a:xfrm>
            <a:off x="3951340" y="1222800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23FFB4-B245-A441-9710-D5E3222105A2}"/>
              </a:ext>
            </a:extLst>
          </p:cNvPr>
          <p:cNvSpPr txBox="1"/>
          <p:nvPr/>
        </p:nvSpPr>
        <p:spPr bwMode="auto">
          <a:xfrm>
            <a:off x="4165654" y="1607370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6F4D56-8059-704B-83A3-B5F21F73F078}"/>
              </a:ext>
            </a:extLst>
          </p:cNvPr>
          <p:cNvSpPr txBox="1"/>
          <p:nvPr/>
        </p:nvSpPr>
        <p:spPr bwMode="auto">
          <a:xfrm>
            <a:off x="3127380" y="1899075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867C74-9956-F249-8582-0110D72FB2CD}"/>
              </a:ext>
            </a:extLst>
          </p:cNvPr>
          <p:cNvSpPr txBox="1"/>
          <p:nvPr/>
        </p:nvSpPr>
        <p:spPr bwMode="auto">
          <a:xfrm>
            <a:off x="1982799" y="2051475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6B2ADA-8805-1D47-ABF7-52E8FBF14349}"/>
              </a:ext>
            </a:extLst>
          </p:cNvPr>
          <p:cNvSpPr txBox="1"/>
          <p:nvPr/>
        </p:nvSpPr>
        <p:spPr bwMode="auto">
          <a:xfrm>
            <a:off x="884251" y="2157439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2CF576-C82F-B04C-A34D-FA0A333C9F62}"/>
              </a:ext>
            </a:extLst>
          </p:cNvPr>
          <p:cNvSpPr txBox="1"/>
          <p:nvPr/>
        </p:nvSpPr>
        <p:spPr bwMode="auto">
          <a:xfrm>
            <a:off x="368302" y="1499025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7F1065-DE1F-4448-B8EF-9A1D538A5048}"/>
              </a:ext>
            </a:extLst>
          </p:cNvPr>
          <p:cNvSpPr txBox="1"/>
          <p:nvPr/>
        </p:nvSpPr>
        <p:spPr bwMode="auto">
          <a:xfrm>
            <a:off x="5400675" y="2075286"/>
            <a:ext cx="47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IS-A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8715E8-0FAD-2945-A21C-6CB873FD25E5}"/>
              </a:ext>
            </a:extLst>
          </p:cNvPr>
          <p:cNvSpPr txBox="1"/>
          <p:nvPr/>
        </p:nvSpPr>
        <p:spPr bwMode="auto">
          <a:xfrm>
            <a:off x="6022976" y="1988584"/>
            <a:ext cx="47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IS-A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974EB-7327-A740-B092-20132C974A90}"/>
              </a:ext>
            </a:extLst>
          </p:cNvPr>
          <p:cNvSpPr txBox="1"/>
          <p:nvPr/>
        </p:nvSpPr>
        <p:spPr bwMode="auto">
          <a:xfrm>
            <a:off x="6599267" y="1009677"/>
            <a:ext cx="837089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 cmpd="sng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Sensitive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1F8DB7-BF72-1949-B16A-226FBB1B31DA}"/>
              </a:ext>
            </a:extLst>
          </p:cNvPr>
          <p:cNvCxnSpPr>
            <a:stCxn id="72" idx="2"/>
          </p:cNvCxnSpPr>
          <p:nvPr/>
        </p:nvCxnSpPr>
        <p:spPr bwMode="auto">
          <a:xfrm flipH="1">
            <a:off x="6459568" y="1317454"/>
            <a:ext cx="558244" cy="423266"/>
          </a:xfrm>
          <a:prstGeom prst="straightConnector1">
            <a:avLst/>
          </a:prstGeom>
          <a:solidFill>
            <a:srgbClr val="CC99FF"/>
          </a:solidFill>
          <a:ln w="57150" cap="flat" cmpd="sng" algn="ctr">
            <a:solidFill>
              <a:srgbClr val="984807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D3400AF4-27D9-AE4E-B03C-9F298BD50EBA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rot="10800000" flipH="1">
            <a:off x="506414" y="1059982"/>
            <a:ext cx="560409" cy="908446"/>
          </a:xfrm>
          <a:prstGeom prst="curvedConnector3">
            <a:avLst>
              <a:gd name="adj1" fmla="val -4079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E615B87-77F3-5C4E-968B-3850C6FDCEEB}"/>
              </a:ext>
            </a:extLst>
          </p:cNvPr>
          <p:cNvSpPr txBox="1"/>
          <p:nvPr/>
        </p:nvSpPr>
        <p:spPr bwMode="auto">
          <a:xfrm>
            <a:off x="222251" y="919189"/>
            <a:ext cx="47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IS-A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B9E4BB-8B4C-9549-A311-2A4322948482}"/>
              </a:ext>
            </a:extLst>
          </p:cNvPr>
          <p:cNvSpPr/>
          <p:nvPr/>
        </p:nvSpPr>
        <p:spPr>
          <a:xfrm>
            <a:off x="152400" y="4374358"/>
            <a:ext cx="8764588" cy="4822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D97D00E7-451A-9843-BB9A-97D7595B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5" y="4598220"/>
            <a:ext cx="89450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388EE6-D2C2-A245-B787-1D6700F2F65C}"/>
              </a:ext>
            </a:extLst>
          </p:cNvPr>
          <p:cNvCxnSpPr/>
          <p:nvPr/>
        </p:nvCxnSpPr>
        <p:spPr bwMode="auto">
          <a:xfrm flipH="1">
            <a:off x="1427184" y="4174331"/>
            <a:ext cx="312737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EDBEF6-980E-DB43-A3A8-123A6993B018}"/>
              </a:ext>
            </a:extLst>
          </p:cNvPr>
          <p:cNvCxnSpPr/>
          <p:nvPr/>
        </p:nvCxnSpPr>
        <p:spPr bwMode="auto">
          <a:xfrm flipH="1">
            <a:off x="2492396" y="4174358"/>
            <a:ext cx="219075" cy="52982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2BE8CB6-0900-4447-800F-5C29F55683BD}"/>
              </a:ext>
            </a:extLst>
          </p:cNvPr>
          <p:cNvCxnSpPr/>
          <p:nvPr/>
        </p:nvCxnSpPr>
        <p:spPr bwMode="auto">
          <a:xfrm flipH="1">
            <a:off x="3135313" y="4182667"/>
            <a:ext cx="544512" cy="5095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7D00ED0-8375-5840-BB7F-F6FF478595DD}"/>
              </a:ext>
            </a:extLst>
          </p:cNvPr>
          <p:cNvCxnSpPr/>
          <p:nvPr/>
        </p:nvCxnSpPr>
        <p:spPr bwMode="auto">
          <a:xfrm flipH="1">
            <a:off x="3575050" y="4174331"/>
            <a:ext cx="1081088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A331603-2B65-7E4F-973C-6761522174C6}"/>
              </a:ext>
            </a:extLst>
          </p:cNvPr>
          <p:cNvCxnSpPr/>
          <p:nvPr/>
        </p:nvCxnSpPr>
        <p:spPr bwMode="auto">
          <a:xfrm>
            <a:off x="5942013" y="4174333"/>
            <a:ext cx="266700" cy="51792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AD6F270-8096-184F-AC65-012CBAAA7CCF}"/>
              </a:ext>
            </a:extLst>
          </p:cNvPr>
          <p:cNvCxnSpPr/>
          <p:nvPr/>
        </p:nvCxnSpPr>
        <p:spPr bwMode="auto">
          <a:xfrm flipH="1">
            <a:off x="6710392" y="4171951"/>
            <a:ext cx="168275" cy="52030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92760-856E-3143-A8F9-7DDDA26B9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592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6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 animBg="1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Egeria cohorts facilitate a more complex landscape</a:t>
            </a:r>
            <a:endParaRPr lang="en-GB" dirty="0"/>
          </a:p>
        </p:txBody>
      </p:sp>
      <p:pic>
        <p:nvPicPr>
          <p:cNvPr id="573" name="Picture 572">
            <a:extLst>
              <a:ext uri="{FF2B5EF4-FFF2-40B4-BE49-F238E27FC236}">
                <a16:creationId xmlns:a16="http://schemas.microsoft.com/office/drawing/2014/main" id="{B46031DA-30D0-B047-B771-5681CD8F2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740" y="1254030"/>
            <a:ext cx="1883928" cy="882874"/>
          </a:xfrm>
          <a:prstGeom prst="rect">
            <a:avLst/>
          </a:prstGeom>
        </p:spPr>
      </p:pic>
      <p:sp>
        <p:nvSpPr>
          <p:cNvPr id="179" name="Oval 178">
            <a:extLst>
              <a:ext uri="{FF2B5EF4-FFF2-40B4-BE49-F238E27FC236}">
                <a16:creationId xmlns:a16="http://schemas.microsoft.com/office/drawing/2014/main" id="{11CA69C9-8287-864A-8C2F-13E1741313EB}"/>
              </a:ext>
            </a:extLst>
          </p:cNvPr>
          <p:cNvSpPr/>
          <p:nvPr/>
        </p:nvSpPr>
        <p:spPr>
          <a:xfrm>
            <a:off x="3404334" y="838923"/>
            <a:ext cx="2225269" cy="1513066"/>
          </a:xfrm>
          <a:prstGeom prst="ellipse">
            <a:avLst/>
          </a:prstGeom>
          <a:noFill/>
          <a:ln w="825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3" name="Picture 592">
            <a:extLst>
              <a:ext uri="{FF2B5EF4-FFF2-40B4-BE49-F238E27FC236}">
                <a16:creationId xmlns:a16="http://schemas.microsoft.com/office/drawing/2014/main" id="{13CCC6C0-261C-E544-8C61-979B54D71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9" y="3803225"/>
            <a:ext cx="1883928" cy="882874"/>
          </a:xfrm>
          <a:prstGeom prst="rect">
            <a:avLst/>
          </a:prstGeom>
        </p:spPr>
      </p:pic>
      <p:sp>
        <p:nvSpPr>
          <p:cNvPr id="594" name="Oval 593">
            <a:extLst>
              <a:ext uri="{FF2B5EF4-FFF2-40B4-BE49-F238E27FC236}">
                <a16:creationId xmlns:a16="http://schemas.microsoft.com/office/drawing/2014/main" id="{A29FBFCB-857C-7B41-A96A-672490796809}"/>
              </a:ext>
            </a:extLst>
          </p:cNvPr>
          <p:cNvSpPr/>
          <p:nvPr/>
        </p:nvSpPr>
        <p:spPr>
          <a:xfrm>
            <a:off x="707135" y="3388118"/>
            <a:ext cx="2225269" cy="1513066"/>
          </a:xfrm>
          <a:prstGeom prst="ellipse">
            <a:avLst/>
          </a:prstGeom>
          <a:noFill/>
          <a:ln w="825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5" name="Picture 594">
            <a:extLst>
              <a:ext uri="{FF2B5EF4-FFF2-40B4-BE49-F238E27FC236}">
                <a16:creationId xmlns:a16="http://schemas.microsoft.com/office/drawing/2014/main" id="{6D3D2BEE-EDF3-3F4D-870C-8F7A51C9D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454" y="3803225"/>
            <a:ext cx="1883928" cy="882874"/>
          </a:xfrm>
          <a:prstGeom prst="rect">
            <a:avLst/>
          </a:prstGeom>
        </p:spPr>
      </p:pic>
      <p:sp>
        <p:nvSpPr>
          <p:cNvPr id="596" name="Oval 595">
            <a:extLst>
              <a:ext uri="{FF2B5EF4-FFF2-40B4-BE49-F238E27FC236}">
                <a16:creationId xmlns:a16="http://schemas.microsoft.com/office/drawing/2014/main" id="{0232442E-62FE-A04F-B57B-F6D38AEE372B}"/>
              </a:ext>
            </a:extLst>
          </p:cNvPr>
          <p:cNvSpPr/>
          <p:nvPr/>
        </p:nvSpPr>
        <p:spPr>
          <a:xfrm>
            <a:off x="3418240" y="3388118"/>
            <a:ext cx="2225269" cy="1513066"/>
          </a:xfrm>
          <a:prstGeom prst="ellipse">
            <a:avLst/>
          </a:prstGeom>
          <a:noFill/>
          <a:ln w="825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7" name="Picture 596">
            <a:extLst>
              <a:ext uri="{FF2B5EF4-FFF2-40B4-BE49-F238E27FC236}">
                <a16:creationId xmlns:a16="http://schemas.microsoft.com/office/drawing/2014/main" id="{790DB617-B4E7-0B43-AA72-B1DEC9849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711" y="3803225"/>
            <a:ext cx="1883928" cy="882874"/>
          </a:xfrm>
          <a:prstGeom prst="rect">
            <a:avLst/>
          </a:prstGeom>
        </p:spPr>
      </p:pic>
      <p:sp>
        <p:nvSpPr>
          <p:cNvPr id="598" name="Oval 597">
            <a:extLst>
              <a:ext uri="{FF2B5EF4-FFF2-40B4-BE49-F238E27FC236}">
                <a16:creationId xmlns:a16="http://schemas.microsoft.com/office/drawing/2014/main" id="{DD94ADFA-7929-9E41-ABC7-21761901DCC5}"/>
              </a:ext>
            </a:extLst>
          </p:cNvPr>
          <p:cNvSpPr/>
          <p:nvPr/>
        </p:nvSpPr>
        <p:spPr>
          <a:xfrm>
            <a:off x="6202497" y="3388118"/>
            <a:ext cx="2225269" cy="1513066"/>
          </a:xfrm>
          <a:prstGeom prst="ellipse">
            <a:avLst/>
          </a:prstGeom>
          <a:noFill/>
          <a:ln w="825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9" name="Picture 598">
            <a:extLst>
              <a:ext uri="{FF2B5EF4-FFF2-40B4-BE49-F238E27FC236}">
                <a16:creationId xmlns:a16="http://schemas.microsoft.com/office/drawing/2014/main" id="{016010FA-B6E6-A84D-9DD8-40E72346E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37" y="2020884"/>
            <a:ext cx="1883928" cy="882874"/>
          </a:xfrm>
          <a:prstGeom prst="rect">
            <a:avLst/>
          </a:prstGeom>
        </p:spPr>
      </p:pic>
      <p:sp>
        <p:nvSpPr>
          <p:cNvPr id="600" name="Oval 599">
            <a:extLst>
              <a:ext uri="{FF2B5EF4-FFF2-40B4-BE49-F238E27FC236}">
                <a16:creationId xmlns:a16="http://schemas.microsoft.com/office/drawing/2014/main" id="{B3BFDB2B-A129-CA4E-9E08-10B930AF8EBD}"/>
              </a:ext>
            </a:extLst>
          </p:cNvPr>
          <p:cNvSpPr/>
          <p:nvPr/>
        </p:nvSpPr>
        <p:spPr>
          <a:xfrm>
            <a:off x="173339" y="1605777"/>
            <a:ext cx="2225269" cy="1513066"/>
          </a:xfrm>
          <a:prstGeom prst="ellipse">
            <a:avLst/>
          </a:prstGeom>
          <a:noFill/>
          <a:ln w="825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1" name="Picture 600">
            <a:extLst>
              <a:ext uri="{FF2B5EF4-FFF2-40B4-BE49-F238E27FC236}">
                <a16:creationId xmlns:a16="http://schemas.microsoft.com/office/drawing/2014/main" id="{E951EABC-A2D4-C545-9365-9021787AC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4783" y="2020884"/>
            <a:ext cx="1883928" cy="882874"/>
          </a:xfrm>
          <a:prstGeom prst="rect">
            <a:avLst/>
          </a:prstGeom>
        </p:spPr>
      </p:pic>
      <p:sp>
        <p:nvSpPr>
          <p:cNvPr id="602" name="Oval 601">
            <a:extLst>
              <a:ext uri="{FF2B5EF4-FFF2-40B4-BE49-F238E27FC236}">
                <a16:creationId xmlns:a16="http://schemas.microsoft.com/office/drawing/2014/main" id="{ED7F53D6-DD11-1346-9B00-9D084308B25B}"/>
              </a:ext>
            </a:extLst>
          </p:cNvPr>
          <p:cNvSpPr/>
          <p:nvPr/>
        </p:nvSpPr>
        <p:spPr>
          <a:xfrm>
            <a:off x="6774569" y="1605777"/>
            <a:ext cx="2225269" cy="1513066"/>
          </a:xfrm>
          <a:prstGeom prst="ellipse">
            <a:avLst/>
          </a:prstGeom>
          <a:noFill/>
          <a:ln w="825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41C0481-A252-5F4B-8E45-F323CA4667BF}"/>
              </a:ext>
            </a:extLst>
          </p:cNvPr>
          <p:cNvSpPr/>
          <p:nvPr/>
        </p:nvSpPr>
        <p:spPr>
          <a:xfrm>
            <a:off x="3763300" y="2552011"/>
            <a:ext cx="1544496" cy="588497"/>
          </a:xfrm>
          <a:prstGeom prst="rect">
            <a:avLst/>
          </a:prstGeom>
          <a:solidFill>
            <a:srgbClr val="71C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Open Metadata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 &amp; 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Governance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605AEFC-992C-A444-A28C-0DB19FB13D4A}"/>
              </a:ext>
            </a:extLst>
          </p:cNvPr>
          <p:cNvCxnSpPr>
            <a:cxnSpLocks/>
            <a:stCxn id="600" idx="6"/>
            <a:endCxn id="180" idx="1"/>
          </p:cNvCxnSpPr>
          <p:nvPr/>
        </p:nvCxnSpPr>
        <p:spPr>
          <a:xfrm>
            <a:off x="2398608" y="2362310"/>
            <a:ext cx="1364692" cy="483950"/>
          </a:xfrm>
          <a:prstGeom prst="line">
            <a:avLst/>
          </a:prstGeom>
          <a:ln>
            <a:solidFill>
              <a:srgbClr val="71C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135D003F-E468-FC4D-8B89-C6354575E6D0}"/>
              </a:ext>
            </a:extLst>
          </p:cNvPr>
          <p:cNvCxnSpPr>
            <a:cxnSpLocks/>
            <a:stCxn id="179" idx="4"/>
            <a:endCxn id="180" idx="0"/>
          </p:cNvCxnSpPr>
          <p:nvPr/>
        </p:nvCxnSpPr>
        <p:spPr>
          <a:xfrm>
            <a:off x="4516969" y="2351989"/>
            <a:ext cx="18579" cy="200022"/>
          </a:xfrm>
          <a:prstGeom prst="line">
            <a:avLst/>
          </a:prstGeom>
          <a:ln>
            <a:solidFill>
              <a:srgbClr val="71C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0EEB3583-6485-7245-9EB4-A7600DD51176}"/>
              </a:ext>
            </a:extLst>
          </p:cNvPr>
          <p:cNvCxnSpPr>
            <a:cxnSpLocks/>
            <a:stCxn id="180" idx="3"/>
            <a:endCxn id="602" idx="2"/>
          </p:cNvCxnSpPr>
          <p:nvPr/>
        </p:nvCxnSpPr>
        <p:spPr>
          <a:xfrm flipV="1">
            <a:off x="5307796" y="2362310"/>
            <a:ext cx="1466773" cy="483950"/>
          </a:xfrm>
          <a:prstGeom prst="line">
            <a:avLst/>
          </a:prstGeom>
          <a:ln>
            <a:solidFill>
              <a:srgbClr val="71C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0061D7C7-1FDA-C34C-9B82-B07585A77C28}"/>
              </a:ext>
            </a:extLst>
          </p:cNvPr>
          <p:cNvCxnSpPr>
            <a:cxnSpLocks/>
            <a:stCxn id="180" idx="3"/>
            <a:endCxn id="598" idx="1"/>
          </p:cNvCxnSpPr>
          <p:nvPr/>
        </p:nvCxnSpPr>
        <p:spPr>
          <a:xfrm>
            <a:off x="5307796" y="2846260"/>
            <a:ext cx="1220584" cy="763441"/>
          </a:xfrm>
          <a:prstGeom prst="line">
            <a:avLst/>
          </a:prstGeom>
          <a:ln>
            <a:solidFill>
              <a:srgbClr val="71C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FF0DD459-0729-1D48-80A5-7CCE45641686}"/>
              </a:ext>
            </a:extLst>
          </p:cNvPr>
          <p:cNvCxnSpPr>
            <a:cxnSpLocks/>
            <a:stCxn id="180" idx="1"/>
            <a:endCxn id="594" idx="7"/>
          </p:cNvCxnSpPr>
          <p:nvPr/>
        </p:nvCxnSpPr>
        <p:spPr>
          <a:xfrm flipH="1">
            <a:off x="2606521" y="2846260"/>
            <a:ext cx="1156779" cy="763441"/>
          </a:xfrm>
          <a:prstGeom prst="line">
            <a:avLst/>
          </a:prstGeom>
          <a:ln>
            <a:solidFill>
              <a:srgbClr val="71C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E13C55D1-9EC7-014E-A77B-52256FB83765}"/>
              </a:ext>
            </a:extLst>
          </p:cNvPr>
          <p:cNvCxnSpPr>
            <a:cxnSpLocks/>
            <a:stCxn id="180" idx="2"/>
            <a:endCxn id="596" idx="0"/>
          </p:cNvCxnSpPr>
          <p:nvPr/>
        </p:nvCxnSpPr>
        <p:spPr>
          <a:xfrm flipH="1">
            <a:off x="4530875" y="3140508"/>
            <a:ext cx="4673" cy="247610"/>
          </a:xfrm>
          <a:prstGeom prst="line">
            <a:avLst/>
          </a:prstGeom>
          <a:ln>
            <a:solidFill>
              <a:srgbClr val="71C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6AA4C-4862-1B44-A429-EC199F44BD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89736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virtualization layer</a:t>
            </a:r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5FB338-E326-EF48-819D-9F9DDE805C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70</a:t>
            </a:fld>
            <a:endParaRPr lang="en-US" sz="100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C5238B-8064-A743-97D9-FB267EEAC02A}"/>
              </a:ext>
            </a:extLst>
          </p:cNvPr>
          <p:cNvSpPr/>
          <p:nvPr/>
        </p:nvSpPr>
        <p:spPr>
          <a:xfrm>
            <a:off x="3877270" y="2293143"/>
            <a:ext cx="1403747" cy="985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Virtualizer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05CCCD-F58D-2F41-A85D-094207BC0861}"/>
              </a:ext>
            </a:extLst>
          </p:cNvPr>
          <p:cNvSpPr/>
          <p:nvPr/>
        </p:nvSpPr>
        <p:spPr>
          <a:xfrm>
            <a:off x="946190" y="2293143"/>
            <a:ext cx="1403747" cy="9858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Data Virtualization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Gaian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61E3D0-C9C3-9C45-B573-D7C9F9471111}"/>
              </a:ext>
            </a:extLst>
          </p:cNvPr>
          <p:cNvSpPr/>
          <p:nvPr/>
        </p:nvSpPr>
        <p:spPr>
          <a:xfrm>
            <a:off x="7058081" y="2271711"/>
            <a:ext cx="1403747" cy="9858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Information View OMAS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5B702D-898A-5147-9E47-350B8BED5FB3}"/>
              </a:ext>
            </a:extLst>
          </p:cNvPr>
          <p:cNvSpPr/>
          <p:nvPr/>
        </p:nvSpPr>
        <p:spPr>
          <a:xfrm>
            <a:off x="5984769" y="2082401"/>
            <a:ext cx="705408" cy="4214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Out Topic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6CE72B-79A7-4947-B46C-3CF99FCAC023}"/>
              </a:ext>
            </a:extLst>
          </p:cNvPr>
          <p:cNvSpPr/>
          <p:nvPr/>
        </p:nvSpPr>
        <p:spPr>
          <a:xfrm>
            <a:off x="5984769" y="3068239"/>
            <a:ext cx="705408" cy="4214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 Topic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5DC88-B38C-1D41-9823-A6E6F7E22EF6}"/>
              </a:ext>
            </a:extLst>
          </p:cNvPr>
          <p:cNvCxnSpPr>
            <a:stCxn id="5" idx="1"/>
            <a:endCxn id="6" idx="3"/>
          </p:cNvCxnSpPr>
          <p:nvPr/>
        </p:nvCxnSpPr>
        <p:spPr>
          <a:xfrm flipH="1" flipV="1">
            <a:off x="6690178" y="2293143"/>
            <a:ext cx="367903" cy="471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28E41F-516E-C64C-A929-EF7008AAB76C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6690178" y="2764630"/>
            <a:ext cx="367903" cy="51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22C96D-0CF6-114F-A9E6-5054577AAB0D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5281017" y="2293143"/>
            <a:ext cx="703752" cy="49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2B7A1E-E493-E446-A9A0-E282718AC00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5281017" y="2786062"/>
            <a:ext cx="703752" cy="49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3F9A8D-561B-9E45-AE22-AF90E0502396}"/>
              </a:ext>
            </a:extLst>
          </p:cNvPr>
          <p:cNvCxnSpPr>
            <a:stCxn id="2" idx="1"/>
            <a:endCxn id="4" idx="3"/>
          </p:cNvCxnSpPr>
          <p:nvPr/>
        </p:nvCxnSpPr>
        <p:spPr>
          <a:xfrm flipH="1">
            <a:off x="2349937" y="2786062"/>
            <a:ext cx="1527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5E75-9330-564D-A52F-6DB8FFA04417}"/>
              </a:ext>
            </a:extLst>
          </p:cNvPr>
          <p:cNvSpPr txBox="1"/>
          <p:nvPr/>
        </p:nvSpPr>
        <p:spPr>
          <a:xfrm>
            <a:off x="2430658" y="2760717"/>
            <a:ext cx="12965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Logical Tables </a:t>
            </a:r>
          </a:p>
          <a:p>
            <a:endParaRPr lang="en-US" sz="1050" b="1" dirty="0"/>
          </a:p>
          <a:p>
            <a:r>
              <a:rPr lang="en-US" sz="1050" dirty="0"/>
              <a:t>Technical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DDFF5-E565-5048-ACBB-ACCBF32BC753}"/>
              </a:ext>
            </a:extLst>
          </p:cNvPr>
          <p:cNvSpPr txBox="1"/>
          <p:nvPr/>
        </p:nvSpPr>
        <p:spPr>
          <a:xfrm>
            <a:off x="3930848" y="3489722"/>
            <a:ext cx="1296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Mapping Logic</a:t>
            </a:r>
          </a:p>
          <a:p>
            <a:endParaRPr lang="en-US" sz="10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FD785C-2DDC-C249-B906-3A9C422AF979}"/>
              </a:ext>
            </a:extLst>
          </p:cNvPr>
          <p:cNvGrpSpPr/>
          <p:nvPr/>
        </p:nvGrpSpPr>
        <p:grpSpPr>
          <a:xfrm>
            <a:off x="937617" y="3686174"/>
            <a:ext cx="394484" cy="410321"/>
            <a:chOff x="5454524" y="2009903"/>
            <a:chExt cx="1160032" cy="929955"/>
          </a:xfrm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8D603E1F-D637-1444-AE12-E81B50D316EC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Multidocument 23">
              <a:extLst>
                <a:ext uri="{FF2B5EF4-FFF2-40B4-BE49-F238E27FC236}">
                  <a16:creationId xmlns:a16="http://schemas.microsoft.com/office/drawing/2014/main" id="{8631A216-C3D4-2649-BEFD-7FA92340628A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FAA39D-235E-244B-8B22-D77EE8124820}"/>
              </a:ext>
            </a:extLst>
          </p:cNvPr>
          <p:cNvGrpSpPr/>
          <p:nvPr/>
        </p:nvGrpSpPr>
        <p:grpSpPr>
          <a:xfrm>
            <a:off x="1929542" y="3686174"/>
            <a:ext cx="394484" cy="410321"/>
            <a:chOff x="5454524" y="2009903"/>
            <a:chExt cx="1160032" cy="929955"/>
          </a:xfrm>
        </p:grpSpPr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39C16B84-03B5-1E4D-B446-C541C458C4E7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Multidocument 28">
              <a:extLst>
                <a:ext uri="{FF2B5EF4-FFF2-40B4-BE49-F238E27FC236}">
                  <a16:creationId xmlns:a16="http://schemas.microsoft.com/office/drawing/2014/main" id="{544DD1F4-2A6C-484A-88CF-340743B1F46D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72C356-091D-3848-A999-B073A24316B6}"/>
              </a:ext>
            </a:extLst>
          </p:cNvPr>
          <p:cNvGrpSpPr/>
          <p:nvPr/>
        </p:nvGrpSpPr>
        <p:grpSpPr>
          <a:xfrm>
            <a:off x="1441032" y="3686174"/>
            <a:ext cx="394484" cy="410321"/>
            <a:chOff x="5454524" y="2009903"/>
            <a:chExt cx="1160032" cy="929955"/>
          </a:xfrm>
        </p:grpSpPr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C3EAC072-165B-C04E-A70C-A052170F8C36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32" name="Multidocument 31">
              <a:extLst>
                <a:ext uri="{FF2B5EF4-FFF2-40B4-BE49-F238E27FC236}">
                  <a16:creationId xmlns:a16="http://schemas.microsoft.com/office/drawing/2014/main" id="{C9F0E3D2-535B-C54D-8E35-9789B0E24A25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DBAB25-2AD6-9C41-9FCC-E03234F1B6D4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flipH="1">
            <a:off x="1134859" y="3278981"/>
            <a:ext cx="513205" cy="40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F19D-18BE-B644-88FE-C24861BA7990}"/>
              </a:ext>
            </a:extLst>
          </p:cNvPr>
          <p:cNvCxnSpPr>
            <a:stCxn id="4" idx="2"/>
            <a:endCxn id="31" idx="1"/>
          </p:cNvCxnSpPr>
          <p:nvPr/>
        </p:nvCxnSpPr>
        <p:spPr>
          <a:xfrm flipH="1">
            <a:off x="1638274" y="3278981"/>
            <a:ext cx="9789" cy="40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83A373-3AFD-054E-AE57-D50F9C014A2C}"/>
              </a:ext>
            </a:extLst>
          </p:cNvPr>
          <p:cNvCxnSpPr>
            <a:stCxn id="4" idx="2"/>
            <a:endCxn id="28" idx="1"/>
          </p:cNvCxnSpPr>
          <p:nvPr/>
        </p:nvCxnSpPr>
        <p:spPr>
          <a:xfrm>
            <a:off x="1648063" y="3278981"/>
            <a:ext cx="478721" cy="40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27668">
            <a:extLst>
              <a:ext uri="{FF2B5EF4-FFF2-40B4-BE49-F238E27FC236}">
                <a16:creationId xmlns:a16="http://schemas.microsoft.com/office/drawing/2014/main" id="{A9F739AC-B897-4C4B-8018-A3EC72A3F1C4}"/>
              </a:ext>
            </a:extLst>
          </p:cNvPr>
          <p:cNvGrpSpPr>
            <a:grpSpLocks/>
          </p:cNvGrpSpPr>
          <p:nvPr/>
        </p:nvGrpSpPr>
        <p:grpSpPr bwMode="auto">
          <a:xfrm>
            <a:off x="505249" y="1206733"/>
            <a:ext cx="735142" cy="558803"/>
            <a:chOff x="640045" y="3157538"/>
            <a:chExt cx="1228725" cy="8636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34FD91F-17C5-1A48-B394-F2B65540EC5D}"/>
                </a:ext>
              </a:extLst>
            </p:cNvPr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A948C0C-F8C5-734C-8762-BBBA96DEE926}"/>
                </a:ext>
              </a:extLst>
            </p:cNvPr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0272796-3F3A-FC40-9165-3C137C36F646}"/>
                </a:ext>
              </a:extLst>
            </p:cNvPr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27C7846-9CFF-1D4B-A13C-23F3306F9BF3}"/>
                </a:ext>
              </a:extLst>
            </p:cNvPr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0403808-A1A5-3945-8A43-88A57B468ACC}"/>
                </a:ext>
              </a:extLst>
            </p:cNvPr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88E3A0-82BD-C04B-BA52-5A1966A991F3}"/>
                </a:ext>
              </a:extLst>
            </p:cNvPr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105C4A7-F7A1-DE42-85A2-A480B0BA5542}"/>
                </a:ext>
              </a:extLst>
            </p:cNvPr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68C7E02-7176-1D46-833E-D442B28FCBF7}"/>
                </a:ext>
              </a:extLst>
            </p:cNvPr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10C46EC-C9C0-6143-BA52-F34AAD30E88C}"/>
                </a:ext>
              </a:extLst>
            </p:cNvPr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701C995-D4B8-3240-94C8-C147141F0357}"/>
                </a:ext>
              </a:extLst>
            </p:cNvPr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66EB660-02CC-5446-96FC-E94F0F94E22E}"/>
                </a:ext>
              </a:extLst>
            </p:cNvPr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62B9EC8-7DEC-F54F-817B-8287DA135E3D}"/>
                </a:ext>
              </a:extLst>
            </p:cNvPr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E8FD085-05B5-2C45-B728-DCE5FEBD1D55}"/>
                </a:ext>
              </a:extLst>
            </p:cNvPr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FC2CA73-9FFF-F24A-A5C7-5625887BCB94}"/>
                </a:ext>
              </a:extLst>
            </p:cNvPr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24" name="Group 294">
              <a:extLst>
                <a:ext uri="{FF2B5EF4-FFF2-40B4-BE49-F238E27FC236}">
                  <a16:creationId xmlns:a16="http://schemas.microsoft.com/office/drawing/2014/main" id="{F0597101-C9B4-604C-AE67-6CB5F46BD8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33C15B-3980-A845-9BAA-AA6720D3FF86}"/>
                  </a:ext>
                </a:extLst>
              </p:cNvPr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4B1F1F5-F165-664D-88FA-AD076BF12DF2}"/>
                  </a:ext>
                </a:extLst>
              </p:cNvPr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37BC58-6289-594E-ACFB-2F054495B1A0}"/>
                  </a:ext>
                </a:extLst>
              </p:cNvPr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FCA06AD-130E-FD46-9E9A-064207A5130A}"/>
                  </a:ext>
                </a:extLst>
              </p:cNvPr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909F5ED-A9C5-D54D-BAA9-448FC567C987}"/>
                  </a:ext>
                </a:extLst>
              </p:cNvPr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2864FCF-4F5C-484D-82DE-709EEA46F73E}"/>
                  </a:ext>
                </a:extLst>
              </p:cNvPr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D814587-BA39-964F-AD38-0FCE4DB03369}"/>
                  </a:ext>
                </a:extLst>
              </p:cNvPr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32" name="Group 27669">
            <a:extLst>
              <a:ext uri="{FF2B5EF4-FFF2-40B4-BE49-F238E27FC236}">
                <a16:creationId xmlns:a16="http://schemas.microsoft.com/office/drawing/2014/main" id="{2C28DF15-1C4C-D641-A1D4-F39FD8E9D7FF}"/>
              </a:ext>
            </a:extLst>
          </p:cNvPr>
          <p:cNvGrpSpPr>
            <a:grpSpLocks/>
          </p:cNvGrpSpPr>
          <p:nvPr/>
        </p:nvGrpSpPr>
        <p:grpSpPr bwMode="auto">
          <a:xfrm>
            <a:off x="1300228" y="1203652"/>
            <a:ext cx="735142" cy="558803"/>
            <a:chOff x="1938138" y="3160713"/>
            <a:chExt cx="1228725" cy="86360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3A31BB0-352F-7343-B6B8-A164827D1D06}"/>
                </a:ext>
              </a:extLst>
            </p:cNvPr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EC92D4-538B-B549-AE07-264DBB9A7018}"/>
                </a:ext>
              </a:extLst>
            </p:cNvPr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F482CDE-4348-5E49-AFDD-13528AC227F5}"/>
                </a:ext>
              </a:extLst>
            </p:cNvPr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C529AFA-FE92-154B-B1FC-380A7C8D2BD0}"/>
                </a:ext>
              </a:extLst>
            </p:cNvPr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1D879E5-A137-994E-98D9-32FFBF90855F}"/>
                </a:ext>
              </a:extLst>
            </p:cNvPr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E3F8491-50BA-A24A-8281-A12660B86717}"/>
                </a:ext>
              </a:extLst>
            </p:cNvPr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92411DA-D31C-8548-8E34-60F133F97F81}"/>
                </a:ext>
              </a:extLst>
            </p:cNvPr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8CF400D-D887-AD41-82EA-A01361372C00}"/>
                </a:ext>
              </a:extLst>
            </p:cNvPr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BB16223-9674-2B45-921F-4EE86557C3CC}"/>
                </a:ext>
              </a:extLst>
            </p:cNvPr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3C90A71-9C54-A44B-965F-C37988F831D7}"/>
                </a:ext>
              </a:extLst>
            </p:cNvPr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82226F8-0281-3241-B16C-310C2F0F7437}"/>
                </a:ext>
              </a:extLst>
            </p:cNvPr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244DECD-8AFD-7D49-A760-7EC54AEE2853}"/>
                </a:ext>
              </a:extLst>
            </p:cNvPr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58146A-3FC0-C047-87B8-57B7B8956748}"/>
                </a:ext>
              </a:extLst>
            </p:cNvPr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3289E94-25C9-B848-99E5-6BBD3F92DFE8}"/>
                </a:ext>
              </a:extLst>
            </p:cNvPr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47" name="Group 309">
              <a:extLst>
                <a:ext uri="{FF2B5EF4-FFF2-40B4-BE49-F238E27FC236}">
                  <a16:creationId xmlns:a16="http://schemas.microsoft.com/office/drawing/2014/main" id="{1E1A5250-29C5-7743-8C95-CB208FE1D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B1853DBE-0F28-304C-BF82-490590C19E5F}"/>
                  </a:ext>
                </a:extLst>
              </p:cNvPr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0B5EB5D-E298-B845-B413-A4D350509093}"/>
                  </a:ext>
                </a:extLst>
              </p:cNvPr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851F87C-C8D9-804B-9D5C-766787D501D3}"/>
                  </a:ext>
                </a:extLst>
              </p:cNvPr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472C856-261F-1E49-B97D-A780B2360EB5}"/>
                  </a:ext>
                </a:extLst>
              </p:cNvPr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B560BFF-FA70-A44D-988D-5150BC4425F6}"/>
                  </a:ext>
                </a:extLst>
              </p:cNvPr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A210C7C-9312-B94E-8330-4F0D2DE8BD0B}"/>
                  </a:ext>
                </a:extLst>
              </p:cNvPr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5AB6ED1-A1CB-9D4D-96E4-32E8F430CAB8}"/>
                  </a:ext>
                </a:extLst>
              </p:cNvPr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48" name="Group 317">
              <a:extLst>
                <a:ext uri="{FF2B5EF4-FFF2-40B4-BE49-F238E27FC236}">
                  <a16:creationId xmlns:a16="http://schemas.microsoft.com/office/drawing/2014/main" id="{2F1D663D-BB36-FE40-87FA-6D18AEA18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3C654F4-745F-F142-9D59-E08A41B0245B}"/>
                  </a:ext>
                </a:extLst>
              </p:cNvPr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2604651-FF82-E54A-BEEA-7964F7EF3ADA}"/>
                  </a:ext>
                </a:extLst>
              </p:cNvPr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AE7F2D6-8404-C544-9362-1D620FFD15CE}"/>
                  </a:ext>
                </a:extLst>
              </p:cNvPr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4EBC5ED-993E-B04D-9676-9B935F491CC1}"/>
                  </a:ext>
                </a:extLst>
              </p:cNvPr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2D114DB-7B22-1B47-BFB4-156D07E0479D}"/>
                  </a:ext>
                </a:extLst>
              </p:cNvPr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0C59151-284C-3545-87BB-B5E346A86B5B}"/>
                  </a:ext>
                </a:extLst>
              </p:cNvPr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1557850-2D72-884F-90F5-E12117D3E85A}"/>
              </a:ext>
            </a:extLst>
          </p:cNvPr>
          <p:cNvGrpSpPr/>
          <p:nvPr/>
        </p:nvGrpSpPr>
        <p:grpSpPr>
          <a:xfrm>
            <a:off x="2121801" y="1221114"/>
            <a:ext cx="878678" cy="530042"/>
            <a:chOff x="6424509" y="864237"/>
            <a:chExt cx="1339754" cy="80429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EA57626-BCC2-8C49-B893-26DDCF14C546}"/>
                </a:ext>
              </a:extLst>
            </p:cNvPr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F01F498-1241-FA44-8779-E53684263277}"/>
                  </a:ext>
                </a:extLst>
              </p:cNvPr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E8956876-A8DB-C846-B307-2955511F7A81}"/>
                  </a:ext>
                </a:extLst>
              </p:cNvPr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5A9CDE7-4B17-0D4A-B02A-3033CC4237A2}"/>
                </a:ext>
              </a:extLst>
            </p:cNvPr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D791ADC7-C591-0A4C-846D-83037F5ADA4B}"/>
                </a:ext>
              </a:extLst>
            </p:cNvPr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6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2A931EC-ECB8-D84E-A7A5-110353A9ACE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878518" y="1762455"/>
            <a:ext cx="769546" cy="530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E9489D8C-4239-BC49-80A1-63222977C9D3}"/>
              </a:ext>
            </a:extLst>
          </p:cNvPr>
          <p:cNvCxnSpPr>
            <a:cxnSpLocks/>
            <a:stCxn id="133" idx="2"/>
            <a:endCxn id="4" idx="0"/>
          </p:cNvCxnSpPr>
          <p:nvPr/>
        </p:nvCxnSpPr>
        <p:spPr>
          <a:xfrm flipH="1">
            <a:off x="1648063" y="1762455"/>
            <a:ext cx="19736" cy="530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10DA6B0-7DFA-3B40-B629-A19C90E8DE9E}"/>
              </a:ext>
            </a:extLst>
          </p:cNvPr>
          <p:cNvCxnSpPr>
            <a:cxnSpLocks/>
            <a:stCxn id="181" idx="2"/>
            <a:endCxn id="4" idx="0"/>
          </p:cNvCxnSpPr>
          <p:nvPr/>
        </p:nvCxnSpPr>
        <p:spPr>
          <a:xfrm flipH="1">
            <a:off x="1648064" y="1751155"/>
            <a:ext cx="913076" cy="54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1283CBEE-9D62-BE4A-B7DA-5C58B25AD373}"/>
              </a:ext>
            </a:extLst>
          </p:cNvPr>
          <p:cNvSpPr txBox="1"/>
          <p:nvPr/>
        </p:nvSpPr>
        <p:spPr>
          <a:xfrm>
            <a:off x="2418516" y="2293143"/>
            <a:ext cx="11594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Business View</a:t>
            </a:r>
          </a:p>
        </p:txBody>
      </p:sp>
    </p:spTree>
    <p:extLst>
      <p:ext uri="{BB962C8B-B14F-4D97-AF65-F5344CB8AC3E}">
        <p14:creationId xmlns:p14="http://schemas.microsoft.com/office/powerpoint/2010/main" val="36489264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7742E-63A8-A14A-95B9-02F49680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test philosophy and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A248E-1CF9-D543-8419-F0F1AB5A49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649705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A24F2-B6AE-D74A-80F7-CA96FDE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an “imitation game”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35AC1-BF36-CC4A-9FDD-1CDDECCEB7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72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29AA2-A1F4-0645-AC6A-7814B1131959}"/>
              </a:ext>
            </a:extLst>
          </p:cNvPr>
          <p:cNvSpPr/>
          <p:nvPr/>
        </p:nvSpPr>
        <p:spPr>
          <a:xfrm>
            <a:off x="5024387" y="1453415"/>
            <a:ext cx="2483318" cy="2521819"/>
          </a:xfrm>
          <a:prstGeom prst="rect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25CB6-D72F-9944-9FAD-091817610138}"/>
              </a:ext>
            </a:extLst>
          </p:cNvPr>
          <p:cNvSpPr/>
          <p:nvPr/>
        </p:nvSpPr>
        <p:spPr>
          <a:xfrm>
            <a:off x="1722922" y="1886552"/>
            <a:ext cx="1828800" cy="1472665"/>
          </a:xfrm>
          <a:prstGeom prst="rect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Compliance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C87F12C-B434-C142-913A-6870F39BBF81}"/>
              </a:ext>
            </a:extLst>
          </p:cNvPr>
          <p:cNvSpPr/>
          <p:nvPr/>
        </p:nvSpPr>
        <p:spPr>
          <a:xfrm>
            <a:off x="3898232" y="2483318"/>
            <a:ext cx="943275" cy="413886"/>
          </a:xfrm>
          <a:prstGeom prst="righ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E36DB-E4D9-3642-81A5-A38003A7142A}"/>
              </a:ext>
            </a:extLst>
          </p:cNvPr>
          <p:cNvSpPr txBox="1"/>
          <p:nvPr/>
        </p:nvSpPr>
        <p:spPr>
          <a:xfrm>
            <a:off x="3729789" y="1409498"/>
            <a:ext cx="128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an open metadata server?</a:t>
            </a:r>
          </a:p>
        </p:txBody>
      </p:sp>
    </p:spTree>
    <p:extLst>
      <p:ext uri="{BB962C8B-B14F-4D97-AF65-F5344CB8AC3E}">
        <p14:creationId xmlns:p14="http://schemas.microsoft.com/office/powerpoint/2010/main" val="3252220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A648-A8FE-2740-A775-3D031095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01" y="338424"/>
            <a:ext cx="4626686" cy="855108"/>
          </a:xfrm>
        </p:spPr>
        <p:txBody>
          <a:bodyPr anchor="t"/>
          <a:lstStyle/>
          <a:p>
            <a:r>
              <a:rPr lang="en-US" dirty="0"/>
              <a:t>The repository connector’s metadata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76BAD-495D-FD43-8890-E52D002A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318661"/>
            <a:ext cx="5290829" cy="3250214"/>
          </a:xfrm>
        </p:spPr>
        <p:txBody>
          <a:bodyPr/>
          <a:lstStyle/>
          <a:p>
            <a:r>
              <a:rPr lang="en-US" dirty="0"/>
              <a:t>Managing Type Definitions (</a:t>
            </a:r>
            <a:r>
              <a:rPr lang="en-US" dirty="0" err="1"/>
              <a:t>TypeDefs</a:t>
            </a:r>
            <a:r>
              <a:rPr lang="en-US" dirty="0"/>
              <a:t>)</a:t>
            </a:r>
          </a:p>
          <a:p>
            <a:r>
              <a:rPr lang="en-US" dirty="0"/>
              <a:t>Search and Query for metadata instances</a:t>
            </a:r>
          </a:p>
          <a:p>
            <a:r>
              <a:rPr lang="en-US" dirty="0"/>
              <a:t>Maintenance of metadata instances</a:t>
            </a:r>
          </a:p>
          <a:p>
            <a:r>
              <a:rPr lang="en-US" dirty="0"/>
              <a:t>Advanced </a:t>
            </a:r>
            <a:r>
              <a:rPr lang="en-US" dirty="0" err="1"/>
              <a:t>maintenence</a:t>
            </a:r>
            <a:endParaRPr lang="en-US" dirty="0"/>
          </a:p>
          <a:p>
            <a:r>
              <a:rPr lang="en-US" dirty="0"/>
              <a:t>Maintenance of reference copies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FD6E2-F557-8143-A907-DA1080515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73</a:t>
            </a:fld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D78A-E7B9-6744-947E-3305BD27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9" y="-6704"/>
            <a:ext cx="25071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48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6323-AA2B-BE47-8FBC-F2A3363A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3312-C015-DC4C-9011-A8BEBEB6C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at least one open metadata type:</a:t>
            </a:r>
          </a:p>
          <a:p>
            <a:pPr lvl="1"/>
            <a:r>
              <a:rPr lang="en-US" dirty="0"/>
              <a:t>Ability to exchange information the types supported by the repository using appropriate TypeDef and AttributeTypeDef structures.</a:t>
            </a:r>
          </a:p>
          <a:p>
            <a:pPr lvl="1"/>
            <a:r>
              <a:rPr lang="en-US" dirty="0"/>
              <a:t>Ability to create, update, delete, query and search for supported entities, classifications and relationships.</a:t>
            </a:r>
          </a:p>
          <a:p>
            <a:pPr lvl="1"/>
            <a:r>
              <a:rPr lang="en-US" dirty="0"/>
              <a:t>Ability to increment a version number within each metadata instance, each time it is changed.</a:t>
            </a:r>
          </a:p>
          <a:p>
            <a:pPr lvl="1"/>
            <a:r>
              <a:rPr lang="en-US" dirty="0"/>
              <a:t>Ability to ensure supported metadata instances conform to their type definition.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4355D-1511-6F49-8534-822656803E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77219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C58AA7-8B11-5940-A95B-C1F7394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89498-0C12-7F4F-B79B-D6DC4DF191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Ability to programmatically create and maintain type definitions.</a:t>
            </a:r>
          </a:p>
          <a:p>
            <a:r>
              <a:rPr lang="en-US" dirty="0"/>
              <a:t>Ability to understand the relationships throughout the metadata using graph-like queries.</a:t>
            </a:r>
          </a:p>
          <a:p>
            <a:r>
              <a:rPr lang="en-US" dirty="0"/>
              <a:t>Ability to query the state of metadata from an historical point in time.</a:t>
            </a:r>
          </a:p>
          <a:p>
            <a:r>
              <a:rPr lang="en-US" dirty="0"/>
              <a:t>Ability to storing entity proxies as first class elements in the repository.</a:t>
            </a:r>
          </a:p>
          <a:p>
            <a:r>
              <a:rPr lang="en-US" dirty="0"/>
              <a:t>Ability to mark instances as deleted and restore them later. (soft-delete)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967C54-77C5-224D-938F-71C773DF4F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Ability to undo updates on metadata instances.</a:t>
            </a:r>
          </a:p>
          <a:p>
            <a:r>
              <a:rPr lang="en-US" dirty="0"/>
              <a:t>Ability to change the unique identifier (</a:t>
            </a:r>
            <a:r>
              <a:rPr lang="en-US" dirty="0" err="1"/>
              <a:t>guid</a:t>
            </a:r>
            <a:r>
              <a:rPr lang="en-US" dirty="0"/>
              <a:t>) of a metadata instance.</a:t>
            </a:r>
          </a:p>
          <a:p>
            <a:r>
              <a:rPr lang="en-US" dirty="0"/>
              <a:t>Ability to change the type of a metadata instance.</a:t>
            </a:r>
          </a:p>
          <a:p>
            <a:r>
              <a:rPr lang="en-US" dirty="0"/>
              <a:t>Ability to store and maintain reference copies of metadata from other open metadata repositories.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CAC96-305F-2C4D-BB8D-BF09C12DB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629675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48A0AC-88D4-5841-9540-43BBFDEA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9172AE-4F9C-1B42-8481-8FCBF8F8AD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</a:t>
            </a:r>
          </a:p>
          <a:p>
            <a:r>
              <a:rPr lang="en-US" dirty="0"/>
              <a:t>Open Metadata Test Lab</a:t>
            </a:r>
          </a:p>
          <a:p>
            <a:pPr lvl="1"/>
            <a:r>
              <a:rPr lang="en-US" dirty="0"/>
              <a:t>Open Metadata Workbenches</a:t>
            </a:r>
          </a:p>
          <a:p>
            <a:pPr lvl="2"/>
            <a:r>
              <a:rPr lang="en-US" dirty="0"/>
              <a:t>Open Metadata Test Case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6BBE02-DE20-7343-B486-849218B03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Compliance Report</a:t>
            </a:r>
          </a:p>
          <a:p>
            <a:r>
              <a:rPr lang="en-US" dirty="0"/>
              <a:t>Pass or fail</a:t>
            </a:r>
          </a:p>
          <a:p>
            <a:r>
              <a:rPr lang="en-US" dirty="0"/>
              <a:t>Discovered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3EA4C-BD4A-F14A-9375-2DA0AF2D5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391575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97D77-3EBF-9947-9C3C-04222521D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0881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Coming up next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9FE6FE-AC8A-4E4E-BB10-734165D1C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13:00-14:00 Lunch</a:t>
            </a:r>
          </a:p>
          <a:p>
            <a:r>
              <a:rPr lang="en-GB" dirty="0"/>
              <a:t>14:00-15:30 Egeria roadmap and brainstorm meeting</a:t>
            </a:r>
          </a:p>
          <a:p>
            <a:pPr lvl="1"/>
            <a:r>
              <a:rPr lang="en-GB" dirty="0"/>
              <a:t>New requirements/Use cases</a:t>
            </a:r>
          </a:p>
          <a:p>
            <a:pPr lvl="1"/>
            <a:r>
              <a:rPr lang="en-GB" dirty="0"/>
              <a:t>New products to integrate</a:t>
            </a:r>
          </a:p>
          <a:p>
            <a:pPr lvl="1"/>
            <a:r>
              <a:rPr lang="en-GB" dirty="0"/>
              <a:t>Teaching materials and tutorials - what do we need?</a:t>
            </a:r>
          </a:p>
          <a:p>
            <a:pPr lvl="1"/>
            <a:r>
              <a:rPr lang="en-GB" dirty="0"/>
              <a:t>Roadmap - presentation and discussion</a:t>
            </a:r>
          </a:p>
          <a:p>
            <a:pPr lvl="1"/>
            <a:r>
              <a:rPr lang="en-GB" dirty="0"/>
              <a:t>Regional considerations - being both global and local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513B9-32B4-B540-8C5F-A839A1C3AE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834700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749B9-29B8-304F-98FE-AAC1845C4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Mandy Chessell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C04865-9331-974A-B457-268627F8E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26FFDA-6465-F44D-BA66-A291F9B5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" y="1876358"/>
            <a:ext cx="6736598" cy="1283281"/>
          </a:xfrm>
        </p:spPr>
        <p:txBody>
          <a:bodyPr/>
          <a:lstStyle/>
          <a:p>
            <a:r>
              <a:rPr lang="en-GB" dirty="0"/>
              <a:t>Egeria roadmap and brainstorm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426EB-D787-4748-8DC6-10641CFAD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15961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type model summary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25ECD2E-369C-4943-A5E6-4DB67C8BD485}"/>
              </a:ext>
            </a:extLst>
          </p:cNvPr>
          <p:cNvSpPr/>
          <p:nvPr/>
        </p:nvSpPr>
        <p:spPr>
          <a:xfrm>
            <a:off x="1400276" y="1026635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7" name="Rectangle 75">
            <a:extLst>
              <a:ext uri="{FF2B5EF4-FFF2-40B4-BE49-F238E27FC236}">
                <a16:creationId xmlns:a16="http://schemas.microsoft.com/office/drawing/2014/main" id="{161B2740-62F4-0440-8BC7-9AB35ADDBCE2}"/>
              </a:ext>
            </a:extLst>
          </p:cNvPr>
          <p:cNvSpPr/>
          <p:nvPr/>
        </p:nvSpPr>
        <p:spPr bwMode="auto">
          <a:xfrm>
            <a:off x="1204991" y="2704593"/>
            <a:ext cx="4470401" cy="1896502"/>
          </a:xfrm>
          <a:custGeom>
            <a:avLst/>
            <a:gdLst>
              <a:gd name="connsiteX0" fmla="*/ 0 w 4463410"/>
              <a:gd name="connsiteY0" fmla="*/ 0 h 1886343"/>
              <a:gd name="connsiteX1" fmla="*/ 4463410 w 4463410"/>
              <a:gd name="connsiteY1" fmla="*/ 0 h 1886343"/>
              <a:gd name="connsiteX2" fmla="*/ 4463410 w 4463410"/>
              <a:gd name="connsiteY2" fmla="*/ 1886343 h 1886343"/>
              <a:gd name="connsiteX3" fmla="*/ 0 w 4463410"/>
              <a:gd name="connsiteY3" fmla="*/ 1886343 h 1886343"/>
              <a:gd name="connsiteX4" fmla="*/ 0 w 4463410"/>
              <a:gd name="connsiteY4" fmla="*/ 0 h 1886343"/>
              <a:gd name="connsiteX0" fmla="*/ 0 w 4463410"/>
              <a:gd name="connsiteY0" fmla="*/ 10159 h 1896502"/>
              <a:gd name="connsiteX1" fmla="*/ 2736209 w 4463410"/>
              <a:gd name="connsiteY1" fmla="*/ 0 h 1896502"/>
              <a:gd name="connsiteX2" fmla="*/ 4463410 w 4463410"/>
              <a:gd name="connsiteY2" fmla="*/ 10159 h 1896502"/>
              <a:gd name="connsiteX3" fmla="*/ 4463410 w 4463410"/>
              <a:gd name="connsiteY3" fmla="*/ 1896502 h 1896502"/>
              <a:gd name="connsiteX4" fmla="*/ 0 w 4463410"/>
              <a:gd name="connsiteY4" fmla="*/ 1896502 h 1896502"/>
              <a:gd name="connsiteX5" fmla="*/ 0 w 4463410"/>
              <a:gd name="connsiteY5" fmla="*/ 10159 h 1896502"/>
              <a:gd name="connsiteX0" fmla="*/ 6991 w 4470401"/>
              <a:gd name="connsiteY0" fmla="*/ 1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6991 w 4470401"/>
              <a:gd name="connsiteY6" fmla="*/ 1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401" h="1896502">
                <a:moveTo>
                  <a:pt x="2750191" y="1280159"/>
                </a:moveTo>
                <a:cubicBezTo>
                  <a:pt x="2747861" y="853439"/>
                  <a:pt x="2745530" y="426720"/>
                  <a:pt x="2743200" y="0"/>
                </a:cubicBezTo>
                <a:lnTo>
                  <a:pt x="4470401" y="10159"/>
                </a:lnTo>
                <a:lnTo>
                  <a:pt x="4470401" y="1896502"/>
                </a:lnTo>
                <a:lnTo>
                  <a:pt x="6991" y="1896502"/>
                </a:lnTo>
                <a:cubicBezTo>
                  <a:pt x="4661" y="1694441"/>
                  <a:pt x="2330" y="1492381"/>
                  <a:pt x="0" y="1290320"/>
                </a:cubicBezTo>
                <a:cubicBezTo>
                  <a:pt x="286810" y="1300480"/>
                  <a:pt x="2544661" y="1300479"/>
                  <a:pt x="2750191" y="1280159"/>
                </a:cubicBezTo>
                <a:close/>
              </a:path>
            </a:pathLst>
          </a:cu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0D6591-AEBE-9840-B60E-6AB20541C6A1}"/>
              </a:ext>
            </a:extLst>
          </p:cNvPr>
          <p:cNvSpPr/>
          <p:nvPr/>
        </p:nvSpPr>
        <p:spPr bwMode="auto">
          <a:xfrm>
            <a:off x="3798405" y="1046277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3FDAD85-1AE4-2149-9F29-C5ECBD2AE83F}"/>
              </a:ext>
            </a:extLst>
          </p:cNvPr>
          <p:cNvSpPr/>
          <p:nvPr/>
        </p:nvSpPr>
        <p:spPr bwMode="auto">
          <a:xfrm>
            <a:off x="5679978" y="1047502"/>
            <a:ext cx="2300820" cy="168534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CC01984-094B-5C49-855D-EC396E6B0C2A}"/>
              </a:ext>
            </a:extLst>
          </p:cNvPr>
          <p:cNvSpPr/>
          <p:nvPr/>
        </p:nvSpPr>
        <p:spPr bwMode="auto">
          <a:xfrm>
            <a:off x="1211967" y="1036454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75BB29-476B-1D41-989D-666B69F57BAA}"/>
              </a:ext>
            </a:extLst>
          </p:cNvPr>
          <p:cNvSpPr/>
          <p:nvPr/>
        </p:nvSpPr>
        <p:spPr bwMode="auto">
          <a:xfrm>
            <a:off x="5680001" y="2590419"/>
            <a:ext cx="2287943" cy="83612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615264-679E-6348-B3A9-D0334D2048B7}"/>
              </a:ext>
            </a:extLst>
          </p:cNvPr>
          <p:cNvSpPr/>
          <p:nvPr/>
        </p:nvSpPr>
        <p:spPr bwMode="auto">
          <a:xfrm>
            <a:off x="5669840" y="3425952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FE9375-72DA-8C4F-983A-975A65582D51}"/>
              </a:ext>
            </a:extLst>
          </p:cNvPr>
          <p:cNvSpPr/>
          <p:nvPr/>
        </p:nvSpPr>
        <p:spPr bwMode="auto">
          <a:xfrm>
            <a:off x="1211967" y="3395473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63DAE83-C4F4-564B-85A3-4D02D2B19195}"/>
              </a:ext>
            </a:extLst>
          </p:cNvPr>
          <p:cNvSpPr txBox="1"/>
          <p:nvPr/>
        </p:nvSpPr>
        <p:spPr bwMode="auto">
          <a:xfrm>
            <a:off x="4303808" y="3517420"/>
            <a:ext cx="1031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kern="1200" dirty="0">
                <a:solidFill>
                  <a:prstClr val="white"/>
                </a:solidFill>
                <a:latin typeface="Calibri" pitchFamily="-1" charset="0"/>
                <a:ea typeface="ＭＳ Ｐゴシック" charset="0"/>
              </a:rPr>
              <a:t>Data Assets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7793A4-EEB3-3047-A306-2D83691DF676}"/>
              </a:ext>
            </a:extLst>
          </p:cNvPr>
          <p:cNvSpPr/>
          <p:nvPr/>
        </p:nvSpPr>
        <p:spPr bwMode="auto">
          <a:xfrm>
            <a:off x="1202903" y="3964341"/>
            <a:ext cx="2754260" cy="642046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Base Types, Systems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and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9927-095D-D147-AD3C-7E7BBCE8D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775707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96313-727E-D245-82AF-12622DD0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plan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7AC693-90F1-CB4E-BCAF-8F67E55A4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1 – August 2018</a:t>
            </a:r>
          </a:p>
          <a:p>
            <a:r>
              <a:rPr lang="en-US" dirty="0"/>
              <a:t>Release 2 – November 2018</a:t>
            </a:r>
          </a:p>
          <a:p>
            <a:r>
              <a:rPr lang="en-US" dirty="0"/>
              <a:t>Release 3 – January 2018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A9B90E-421B-D046-8802-FFD2B30C7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24242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C3B5-1FD2-5C4B-92F7-18EFDB46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high priority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28107-175A-4C4F-8226-830C1E464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Lineage</a:t>
            </a:r>
          </a:p>
          <a:p>
            <a:r>
              <a:rPr lang="en-GB" dirty="0"/>
              <a:t>Sharing data and metadata between the organization.</a:t>
            </a:r>
          </a:p>
          <a:p>
            <a:r>
              <a:rPr lang="en-GB" dirty="0"/>
              <a:t>Sharing metadata from BI tools.</a:t>
            </a:r>
          </a:p>
          <a:p>
            <a:r>
              <a:rPr lang="en-GB" dirty="0"/>
              <a:t>Governance OMASs</a:t>
            </a:r>
          </a:p>
          <a:p>
            <a:r>
              <a:rPr lang="en-GB" dirty="0"/>
              <a:t>Automatic metadata discovery</a:t>
            </a:r>
          </a:p>
          <a:p>
            <a:r>
              <a:rPr lang="en-GB" dirty="0"/>
              <a:t>Automatic stewardship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089D-A029-EA4D-98AF-60CF8384EF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5489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C873-300C-7648-9AD3-9B021F04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requirements?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8619D-1F0C-B549-8B16-B8AA5E2F2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Integration (what tools should be integrated with Open Metadata)?</a:t>
            </a:r>
          </a:p>
          <a:p>
            <a:r>
              <a:rPr lang="en-GB" dirty="0"/>
              <a:t>What OMASs are still needed and priorities to be developed?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C5CD2-A2B1-F540-8DFB-D42FCFCF6C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420828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AFD4-2AA8-D745-9BFA-BBB689B2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help people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9469-E5F9-064B-A68A-E203AFFD2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Teaching materials and tutorials - what do we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41B4E2-834B-894D-9349-9562C4C8E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071444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97D77-3EBF-9947-9C3C-04222521D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193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Coming up next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18B99-1634-5341-AF1F-ADF97A88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15:30-16:00 Summary, readout and next steps </a:t>
            </a:r>
          </a:p>
          <a:p>
            <a:r>
              <a:rPr lang="en-GB"/>
              <a:t>18:00-19:30 Meet the experts social </a:t>
            </a:r>
          </a:p>
          <a:p>
            <a:pPr lvl="1"/>
            <a:r>
              <a:rPr lang="en-GB"/>
              <a:t>	beer, pizza, posters, demos, whiteboards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5C8B8AF-9837-4D45-A19A-FE4DB74F5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85965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A749B9-29B8-304F-98FE-AAC1845C46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Mandy Chessell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C04865-9331-974A-B457-268627F8E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28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26FFDA-6465-F44D-BA66-A291F9B5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345" y="1876358"/>
            <a:ext cx="6736598" cy="1283281"/>
          </a:xfrm>
        </p:spPr>
        <p:txBody>
          <a:bodyPr/>
          <a:lstStyle/>
          <a:p>
            <a:r>
              <a:rPr lang="en-GB" dirty="0"/>
              <a:t>Egeria summary and roadmap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426EB-D787-4748-8DC6-10641CFAD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9217537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4827919" y="349642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48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0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50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6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38" y="2378026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3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5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42" y="2882850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38" y="275585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3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592" y="2825700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69" y="356150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2" y="2862999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2988838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4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3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48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38" y="2605039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4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5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19" y="171207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07" y="1512045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382" y="168984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1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5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0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0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69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69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69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69" y="1510457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3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2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1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3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09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082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5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3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35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7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882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3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57" y="2509885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3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496557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reality</a:t>
            </a:r>
            <a:endParaRPr lang="en-GB" dirty="0"/>
          </a:p>
        </p:txBody>
      </p:sp>
      <p:sp>
        <p:nvSpPr>
          <p:cNvPr id="195" name="Slide Number Placeholder 194">
            <a:extLst>
              <a:ext uri="{FF2B5EF4-FFF2-40B4-BE49-F238E27FC236}">
                <a16:creationId xmlns:a16="http://schemas.microsoft.com/office/drawing/2014/main" id="{D36A298E-B20F-A942-AB4B-CB4F63BE4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27379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184946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372454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1126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48546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52426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management and governance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850595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281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Each area caters for appropriate metadata structures</a:t>
            </a:r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060833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multiple cohorts 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BA5C8E-FB6E-864D-8139-F917CCAF2C9D}"/>
              </a:ext>
            </a:extLst>
          </p:cNvPr>
          <p:cNvSpPr/>
          <p:nvPr/>
        </p:nvSpPr>
        <p:spPr>
          <a:xfrm>
            <a:off x="1422491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AB116-FAC6-F946-B5CE-5BD22E80A6AE}"/>
              </a:ext>
            </a:extLst>
          </p:cNvPr>
          <p:cNvSpPr/>
          <p:nvPr/>
        </p:nvSpPr>
        <p:spPr>
          <a:xfrm>
            <a:off x="1627756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2EA2D-E440-B446-B75E-79D356C0AA03}"/>
              </a:ext>
            </a:extLst>
          </p:cNvPr>
          <p:cNvCxnSpPr>
            <a:endCxn id="16" idx="1"/>
          </p:cNvCxnSpPr>
          <p:nvPr/>
        </p:nvCxnSpPr>
        <p:spPr bwMode="auto">
          <a:xfrm>
            <a:off x="1151526" y="202999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A2592-AF81-1C47-8B7C-A535DBD713C5}"/>
              </a:ext>
            </a:extLst>
          </p:cNvPr>
          <p:cNvCxnSpPr>
            <a:stCxn id="20" idx="3"/>
            <a:endCxn id="16" idx="3"/>
          </p:cNvCxnSpPr>
          <p:nvPr/>
        </p:nvCxnSpPr>
        <p:spPr bwMode="auto">
          <a:xfrm flipV="1">
            <a:off x="1158577" y="341239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E13466-EC9F-E24C-BD60-5CD5DF38C200}"/>
              </a:ext>
            </a:extLst>
          </p:cNvPr>
          <p:cNvSpPr/>
          <p:nvPr/>
        </p:nvSpPr>
        <p:spPr>
          <a:xfrm>
            <a:off x="1128970" y="356278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1EED4-81AC-2B43-B44B-83888BFB7199}"/>
              </a:ext>
            </a:extLst>
          </p:cNvPr>
          <p:cNvSpPr/>
          <p:nvPr/>
        </p:nvSpPr>
        <p:spPr>
          <a:xfrm>
            <a:off x="806689" y="175573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D504B-E968-F547-89DA-BD2283E18ADA}"/>
              </a:ext>
            </a:extLst>
          </p:cNvPr>
          <p:cNvCxnSpPr>
            <a:stCxn id="16" idx="6"/>
            <a:endCxn id="13" idx="1"/>
          </p:cNvCxnSpPr>
          <p:nvPr/>
        </p:nvCxnSpPr>
        <p:spPr bwMode="auto">
          <a:xfrm flipV="1">
            <a:off x="3911352" y="290448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C6342-6175-B24F-822A-F2929152F625}"/>
              </a:ext>
            </a:extLst>
          </p:cNvPr>
          <p:cNvSpPr/>
          <p:nvPr/>
        </p:nvSpPr>
        <p:spPr>
          <a:xfrm>
            <a:off x="1077654" y="347299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1A36A-5F0B-3145-B8FB-5CE923B4AE1B}"/>
              </a:ext>
            </a:extLst>
          </p:cNvPr>
          <p:cNvSpPr/>
          <p:nvPr/>
        </p:nvSpPr>
        <p:spPr>
          <a:xfrm>
            <a:off x="868301" y="1141704"/>
            <a:ext cx="571229" cy="333870"/>
          </a:xfrm>
          <a:prstGeom prst="roundRect">
            <a:avLst/>
          </a:prstGeom>
          <a:solidFill>
            <a:srgbClr val="6DCCDE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DB723A1-C7AC-8148-A569-9E962D436463}"/>
              </a:ext>
            </a:extLst>
          </p:cNvPr>
          <p:cNvSpPr/>
          <p:nvPr/>
        </p:nvSpPr>
        <p:spPr>
          <a:xfrm>
            <a:off x="887616" y="117308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9C895-5C5D-F341-9EA4-0A01D716AE47}"/>
              </a:ext>
            </a:extLst>
          </p:cNvPr>
          <p:cNvSpPr/>
          <p:nvPr/>
        </p:nvSpPr>
        <p:spPr>
          <a:xfrm>
            <a:off x="806751" y="160501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C478FB-E301-5B41-85FF-5CBF1141A09B}"/>
              </a:ext>
            </a:extLst>
          </p:cNvPr>
          <p:cNvCxnSpPr>
            <a:stCxn id="33" idx="0"/>
            <a:endCxn id="31" idx="2"/>
          </p:cNvCxnSpPr>
          <p:nvPr/>
        </p:nvCxnSpPr>
        <p:spPr bwMode="auto">
          <a:xfrm flipV="1">
            <a:off x="1153139" y="147557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D174BE-11F2-4649-8A14-A66025C61ABB}"/>
              </a:ext>
            </a:extLst>
          </p:cNvPr>
          <p:cNvSpPr/>
          <p:nvPr/>
        </p:nvSpPr>
        <p:spPr>
          <a:xfrm>
            <a:off x="189338" y="3472994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8F2093-8DAD-A143-9132-9FE99B7F73D5}"/>
              </a:ext>
            </a:extLst>
          </p:cNvPr>
          <p:cNvSpPr/>
          <p:nvPr/>
        </p:nvSpPr>
        <p:spPr>
          <a:xfrm>
            <a:off x="250950" y="2858959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B30BB34-863E-7C40-A687-B9102C8C0D01}"/>
              </a:ext>
            </a:extLst>
          </p:cNvPr>
          <p:cNvSpPr/>
          <p:nvPr/>
        </p:nvSpPr>
        <p:spPr>
          <a:xfrm>
            <a:off x="270265" y="2890340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515369-90E4-CF41-8DDC-56950F898720}"/>
              </a:ext>
            </a:extLst>
          </p:cNvPr>
          <p:cNvSpPr/>
          <p:nvPr/>
        </p:nvSpPr>
        <p:spPr>
          <a:xfrm>
            <a:off x="189400" y="3322265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426576-5BB8-E44F-A97C-79808AD8231B}"/>
              </a:ext>
            </a:extLst>
          </p:cNvPr>
          <p:cNvCxnSpPr>
            <a:stCxn id="38" idx="0"/>
            <a:endCxn id="36" idx="2"/>
          </p:cNvCxnSpPr>
          <p:nvPr/>
        </p:nvCxnSpPr>
        <p:spPr bwMode="auto">
          <a:xfrm flipV="1">
            <a:off x="535788" y="3192829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32984-AE4F-F64F-979E-2F4D4BCB9504}"/>
              </a:ext>
            </a:extLst>
          </p:cNvPr>
          <p:cNvCxnSpPr>
            <a:stCxn id="35" idx="3"/>
            <a:endCxn id="23" idx="1"/>
          </p:cNvCxnSpPr>
          <p:nvPr/>
        </p:nvCxnSpPr>
        <p:spPr bwMode="auto">
          <a:xfrm>
            <a:off x="882114" y="369746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n 51">
            <a:extLst>
              <a:ext uri="{FF2B5EF4-FFF2-40B4-BE49-F238E27FC236}">
                <a16:creationId xmlns:a16="http://schemas.microsoft.com/office/drawing/2014/main" id="{DB942989-7DF0-EB40-A338-B0261CE9C39E}"/>
              </a:ext>
            </a:extLst>
          </p:cNvPr>
          <p:cNvSpPr/>
          <p:nvPr/>
        </p:nvSpPr>
        <p:spPr>
          <a:xfrm>
            <a:off x="1000678" y="2321631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5B9485-9F0F-E049-8CDA-2D0E4DA705B1}"/>
              </a:ext>
            </a:extLst>
          </p:cNvPr>
          <p:cNvCxnSpPr>
            <a:stCxn id="52" idx="1"/>
            <a:endCxn id="21" idx="2"/>
          </p:cNvCxnSpPr>
          <p:nvPr/>
        </p:nvCxnSpPr>
        <p:spPr bwMode="auto">
          <a:xfrm flipH="1" flipV="1">
            <a:off x="1153077" y="220467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AF3AC57D-A946-5A4C-87E0-FF0F05F8A2B7}"/>
              </a:ext>
            </a:extLst>
          </p:cNvPr>
          <p:cNvSpPr/>
          <p:nvPr/>
        </p:nvSpPr>
        <p:spPr>
          <a:xfrm>
            <a:off x="383327" y="4038886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B2E1-CD5B-FD47-AD4B-97671B930546}"/>
              </a:ext>
            </a:extLst>
          </p:cNvPr>
          <p:cNvCxnSpPr>
            <a:stCxn id="54" idx="1"/>
          </p:cNvCxnSpPr>
          <p:nvPr/>
        </p:nvCxnSpPr>
        <p:spPr bwMode="auto">
          <a:xfrm flipH="1" flipV="1">
            <a:off x="535726" y="3921928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36A84-42DC-A546-BFA3-36F77A122B3C}"/>
              </a:ext>
            </a:extLst>
          </p:cNvPr>
          <p:cNvSpPr txBox="1"/>
          <p:nvPr/>
        </p:nvSpPr>
        <p:spPr bwMode="auto">
          <a:xfrm>
            <a:off x="1602098" y="149920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77EF7-58DF-8A4F-BFCD-F6CABC597B90}"/>
              </a:ext>
            </a:extLst>
          </p:cNvPr>
          <p:cNvSpPr txBox="1"/>
          <p:nvPr/>
        </p:nvSpPr>
        <p:spPr bwMode="auto">
          <a:xfrm>
            <a:off x="869284" y="401171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Mobile</a:t>
            </a:r>
          </a:p>
          <a:p>
            <a:pPr algn="ctr"/>
            <a:r>
              <a:rPr lang="en-GB" sz="1400" dirty="0">
                <a:latin typeface="Calibri" pitchFamily="-1" charset="0"/>
              </a:rPr>
              <a:t>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885879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type model summary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25ECD2E-369C-4943-A5E6-4DB67C8BD485}"/>
              </a:ext>
            </a:extLst>
          </p:cNvPr>
          <p:cNvSpPr/>
          <p:nvPr/>
        </p:nvSpPr>
        <p:spPr>
          <a:xfrm>
            <a:off x="1400276" y="1026635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7" name="Rectangle 75">
            <a:extLst>
              <a:ext uri="{FF2B5EF4-FFF2-40B4-BE49-F238E27FC236}">
                <a16:creationId xmlns:a16="http://schemas.microsoft.com/office/drawing/2014/main" id="{161B2740-62F4-0440-8BC7-9AB35ADDBCE2}"/>
              </a:ext>
            </a:extLst>
          </p:cNvPr>
          <p:cNvSpPr/>
          <p:nvPr/>
        </p:nvSpPr>
        <p:spPr bwMode="auto">
          <a:xfrm>
            <a:off x="1204991" y="2704593"/>
            <a:ext cx="4470401" cy="1896502"/>
          </a:xfrm>
          <a:custGeom>
            <a:avLst/>
            <a:gdLst>
              <a:gd name="connsiteX0" fmla="*/ 0 w 4463410"/>
              <a:gd name="connsiteY0" fmla="*/ 0 h 1886343"/>
              <a:gd name="connsiteX1" fmla="*/ 4463410 w 4463410"/>
              <a:gd name="connsiteY1" fmla="*/ 0 h 1886343"/>
              <a:gd name="connsiteX2" fmla="*/ 4463410 w 4463410"/>
              <a:gd name="connsiteY2" fmla="*/ 1886343 h 1886343"/>
              <a:gd name="connsiteX3" fmla="*/ 0 w 4463410"/>
              <a:gd name="connsiteY3" fmla="*/ 1886343 h 1886343"/>
              <a:gd name="connsiteX4" fmla="*/ 0 w 4463410"/>
              <a:gd name="connsiteY4" fmla="*/ 0 h 1886343"/>
              <a:gd name="connsiteX0" fmla="*/ 0 w 4463410"/>
              <a:gd name="connsiteY0" fmla="*/ 10159 h 1896502"/>
              <a:gd name="connsiteX1" fmla="*/ 2736209 w 4463410"/>
              <a:gd name="connsiteY1" fmla="*/ 0 h 1896502"/>
              <a:gd name="connsiteX2" fmla="*/ 4463410 w 4463410"/>
              <a:gd name="connsiteY2" fmla="*/ 10159 h 1896502"/>
              <a:gd name="connsiteX3" fmla="*/ 4463410 w 4463410"/>
              <a:gd name="connsiteY3" fmla="*/ 1896502 h 1896502"/>
              <a:gd name="connsiteX4" fmla="*/ 0 w 4463410"/>
              <a:gd name="connsiteY4" fmla="*/ 1896502 h 1896502"/>
              <a:gd name="connsiteX5" fmla="*/ 0 w 4463410"/>
              <a:gd name="connsiteY5" fmla="*/ 10159 h 1896502"/>
              <a:gd name="connsiteX0" fmla="*/ 6991 w 4470401"/>
              <a:gd name="connsiteY0" fmla="*/ 1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6991 w 4470401"/>
              <a:gd name="connsiteY6" fmla="*/ 1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401" h="1896502">
                <a:moveTo>
                  <a:pt x="2750191" y="1280159"/>
                </a:moveTo>
                <a:cubicBezTo>
                  <a:pt x="2747861" y="853439"/>
                  <a:pt x="2745530" y="426720"/>
                  <a:pt x="2743200" y="0"/>
                </a:cubicBezTo>
                <a:lnTo>
                  <a:pt x="4470401" y="10159"/>
                </a:lnTo>
                <a:lnTo>
                  <a:pt x="4470401" y="1896502"/>
                </a:lnTo>
                <a:lnTo>
                  <a:pt x="6991" y="1896502"/>
                </a:lnTo>
                <a:cubicBezTo>
                  <a:pt x="4661" y="1694441"/>
                  <a:pt x="2330" y="1492381"/>
                  <a:pt x="0" y="1290320"/>
                </a:cubicBezTo>
                <a:cubicBezTo>
                  <a:pt x="286810" y="1300480"/>
                  <a:pt x="2544661" y="1300479"/>
                  <a:pt x="2750191" y="1280159"/>
                </a:cubicBezTo>
                <a:close/>
              </a:path>
            </a:pathLst>
          </a:cu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0D6591-AEBE-9840-B60E-6AB20541C6A1}"/>
              </a:ext>
            </a:extLst>
          </p:cNvPr>
          <p:cNvSpPr/>
          <p:nvPr/>
        </p:nvSpPr>
        <p:spPr bwMode="auto">
          <a:xfrm>
            <a:off x="3798405" y="1046277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3FDAD85-1AE4-2149-9F29-C5ECBD2AE83F}"/>
              </a:ext>
            </a:extLst>
          </p:cNvPr>
          <p:cNvSpPr/>
          <p:nvPr/>
        </p:nvSpPr>
        <p:spPr bwMode="auto">
          <a:xfrm>
            <a:off x="5679978" y="1047502"/>
            <a:ext cx="2300820" cy="168534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CC01984-094B-5C49-855D-EC396E6B0C2A}"/>
              </a:ext>
            </a:extLst>
          </p:cNvPr>
          <p:cNvSpPr/>
          <p:nvPr/>
        </p:nvSpPr>
        <p:spPr bwMode="auto">
          <a:xfrm>
            <a:off x="1211967" y="1036454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75BB29-476B-1D41-989D-666B69F57BAA}"/>
              </a:ext>
            </a:extLst>
          </p:cNvPr>
          <p:cNvSpPr/>
          <p:nvPr/>
        </p:nvSpPr>
        <p:spPr bwMode="auto">
          <a:xfrm>
            <a:off x="5680001" y="2590419"/>
            <a:ext cx="2287943" cy="83612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615264-679E-6348-B3A9-D0334D2048B7}"/>
              </a:ext>
            </a:extLst>
          </p:cNvPr>
          <p:cNvSpPr/>
          <p:nvPr/>
        </p:nvSpPr>
        <p:spPr bwMode="auto">
          <a:xfrm>
            <a:off x="5669840" y="3425952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FE9375-72DA-8C4F-983A-975A65582D51}"/>
              </a:ext>
            </a:extLst>
          </p:cNvPr>
          <p:cNvSpPr/>
          <p:nvPr/>
        </p:nvSpPr>
        <p:spPr bwMode="auto">
          <a:xfrm>
            <a:off x="1211967" y="3395473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63DAE83-C4F4-564B-85A3-4D02D2B19195}"/>
              </a:ext>
            </a:extLst>
          </p:cNvPr>
          <p:cNvSpPr txBox="1"/>
          <p:nvPr/>
        </p:nvSpPr>
        <p:spPr bwMode="auto">
          <a:xfrm>
            <a:off x="4303808" y="3517420"/>
            <a:ext cx="1031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kern="1200" dirty="0">
                <a:solidFill>
                  <a:prstClr val="white"/>
                </a:solidFill>
                <a:latin typeface="Calibri" pitchFamily="-1" charset="0"/>
                <a:ea typeface="ＭＳ Ｐゴシック" charset="0"/>
              </a:rPr>
              <a:t>Data Assets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7793A4-EEB3-3047-A306-2D83691DF676}"/>
              </a:ext>
            </a:extLst>
          </p:cNvPr>
          <p:cNvSpPr/>
          <p:nvPr/>
        </p:nvSpPr>
        <p:spPr bwMode="auto">
          <a:xfrm>
            <a:off x="1202903" y="3964341"/>
            <a:ext cx="2754260" cy="642046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Base Types, Systems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and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9927-095D-D147-AD3C-7E7BBCE8D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300687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92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rId3" action="ppaction://hlinksldjump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4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rId3" action="ppaction://hlinksldjump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4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56723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4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86428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81393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33005004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Each area caters for appropriate metadata structures</a:t>
            </a:r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20733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Open Metadata and Governance Server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35BC80-87D5-BB48-8FFC-F87843343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044398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65458-D603-2742-BC94-46EFF822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88" y="838923"/>
            <a:ext cx="7640224" cy="39167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E68D01-506D-8E4A-9ABA-0EB177746C0D}"/>
              </a:ext>
            </a:extLst>
          </p:cNvPr>
          <p:cNvSpPr/>
          <p:nvPr/>
        </p:nvSpPr>
        <p:spPr>
          <a:xfrm>
            <a:off x="638928" y="1655601"/>
            <a:ext cx="1152144" cy="52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6A366A74-8221-8248-904A-D5DE8A7B4D97}"/>
              </a:ext>
            </a:extLst>
          </p:cNvPr>
          <p:cNvSpPr/>
          <p:nvPr/>
        </p:nvSpPr>
        <p:spPr>
          <a:xfrm>
            <a:off x="81686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subsystems in OMRS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81FBD-8D99-7544-9F51-4D15D294C379}"/>
              </a:ext>
            </a:extLst>
          </p:cNvPr>
          <p:cNvSpPr/>
          <p:nvPr/>
        </p:nvSpPr>
        <p:spPr>
          <a:xfrm>
            <a:off x="1999488" y="1353312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0A182-FA1A-704E-ADCB-639CDA791F1A}"/>
              </a:ext>
            </a:extLst>
          </p:cNvPr>
          <p:cNvSpPr/>
          <p:nvPr/>
        </p:nvSpPr>
        <p:spPr>
          <a:xfrm>
            <a:off x="2267712" y="1536192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735C0-7FB1-3E41-A9A5-4C0B98B0AE59}"/>
              </a:ext>
            </a:extLst>
          </p:cNvPr>
          <p:cNvSpPr/>
          <p:nvPr/>
        </p:nvSpPr>
        <p:spPr>
          <a:xfrm>
            <a:off x="2279904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D15AA-58AE-CD43-9D63-8C987B483141}"/>
              </a:ext>
            </a:extLst>
          </p:cNvPr>
          <p:cNvSpPr/>
          <p:nvPr/>
        </p:nvSpPr>
        <p:spPr>
          <a:xfrm>
            <a:off x="3096768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7505-3A0D-2A47-B1DC-99158D880E8C}"/>
              </a:ext>
            </a:extLst>
          </p:cNvPr>
          <p:cNvSpPr/>
          <p:nvPr/>
        </p:nvSpPr>
        <p:spPr>
          <a:xfrm>
            <a:off x="3913632" y="378102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2AB93B-38CF-4643-861C-E57C92D8BBF3}"/>
              </a:ext>
            </a:extLst>
          </p:cNvPr>
          <p:cNvSpPr/>
          <p:nvPr/>
        </p:nvSpPr>
        <p:spPr>
          <a:xfrm>
            <a:off x="4730496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147B6-2FD3-3647-9C7E-C2ADEF743660}"/>
              </a:ext>
            </a:extLst>
          </p:cNvPr>
          <p:cNvSpPr/>
          <p:nvPr/>
        </p:nvSpPr>
        <p:spPr>
          <a:xfrm>
            <a:off x="5574048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E0029-92FD-0B4A-A70C-AA833E550AB9}"/>
              </a:ext>
            </a:extLst>
          </p:cNvPr>
          <p:cNvSpPr/>
          <p:nvPr/>
        </p:nvSpPr>
        <p:spPr>
          <a:xfrm>
            <a:off x="6397231" y="3779520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0D095-A501-FF46-9545-6481FFFAB384}"/>
              </a:ext>
            </a:extLst>
          </p:cNvPr>
          <p:cNvSpPr/>
          <p:nvPr/>
        </p:nvSpPr>
        <p:spPr>
          <a:xfrm>
            <a:off x="2267463" y="2308228"/>
            <a:ext cx="4873479" cy="1264028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CAF0E8-5E7E-5A4A-A3B6-736B2576D024}"/>
              </a:ext>
            </a:extLst>
          </p:cNvPr>
          <p:cNvSpPr/>
          <p:nvPr/>
        </p:nvSpPr>
        <p:spPr>
          <a:xfrm>
            <a:off x="1999488" y="274151"/>
            <a:ext cx="816864" cy="564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79CD-7BC9-3042-8BC8-F7ADD1EA05C2}"/>
              </a:ext>
            </a:extLst>
          </p:cNvPr>
          <p:cNvSpPr/>
          <p:nvPr/>
        </p:nvSpPr>
        <p:spPr>
          <a:xfrm>
            <a:off x="316745" y="1576708"/>
            <a:ext cx="1512055" cy="71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22EDFBA-569D-8848-89AF-F845E91C85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90051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metadata and governance integration patterns 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3091A7-2490-D244-8FB0-1FAC538E5343}"/>
              </a:ext>
            </a:extLst>
          </p:cNvPr>
          <p:cNvSpPr/>
          <p:nvPr/>
        </p:nvSpPr>
        <p:spPr>
          <a:xfrm>
            <a:off x="5096256" y="1244584"/>
            <a:ext cx="1990061" cy="490130"/>
          </a:xfrm>
          <a:prstGeom prst="wedgeRoundRectCallout">
            <a:avLst>
              <a:gd name="adj1" fmla="val -53587"/>
              <a:gd name="adj2" fmla="val 136413"/>
              <a:gd name="adj3" fmla="val 1666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1F497D"/>
                </a:solidFill>
                <a:latin typeface="Calibri"/>
                <a:cs typeface="Calibri"/>
              </a:rPr>
              <a:t>IBM Information Governance Catalog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9D98D17A-2F24-0D43-ABFF-B15F6F507A32}"/>
              </a:ext>
            </a:extLst>
          </p:cNvPr>
          <p:cNvSpPr/>
          <p:nvPr/>
        </p:nvSpPr>
        <p:spPr>
          <a:xfrm>
            <a:off x="3316313" y="1286604"/>
            <a:ext cx="1096869" cy="464725"/>
          </a:xfrm>
          <a:prstGeom prst="wedgeRoundRectCallout">
            <a:avLst>
              <a:gd name="adj1" fmla="val -53587"/>
              <a:gd name="adj2" fmla="val 136413"/>
              <a:gd name="adj3" fmla="val 1666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1F497D"/>
                </a:solidFill>
                <a:latin typeface="Calibri"/>
                <a:cs typeface="Calibri"/>
              </a:rPr>
              <a:t>Apache Atlas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CFB86-5718-984B-A5E2-4C6AEBA0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42" y="2039808"/>
            <a:ext cx="7040880" cy="2794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91554-6CE3-3147-9C60-864DC8667E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349709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497D77-3EBF-9947-9C3C-04222521D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742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Coming up next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A18B99-1634-5341-AF1F-ADF97A88F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18:00-19:30 Meet the experts social </a:t>
            </a:r>
          </a:p>
          <a:p>
            <a:pPr lvl="1"/>
            <a:r>
              <a:rPr lang="en-GB" dirty="0"/>
              <a:t>	beer, pizza, posters, demos, whiteboards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5C8B8AF-9837-4D45-A19A-FE4DB74F5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27661372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FE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21857</TotalTime>
  <Words>3003</Words>
  <Application>Microsoft Macintosh PowerPoint</Application>
  <PresentationFormat>On-screen Show (16:9)</PresentationFormat>
  <Paragraphs>726</Paragraphs>
  <Slides>98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ＭＳ Ｐゴシック</vt:lpstr>
      <vt:lpstr>Arial</vt:lpstr>
      <vt:lpstr>Calibri</vt:lpstr>
      <vt:lpstr>Helvetica Neue</vt:lpstr>
      <vt:lpstr>Wingdings</vt:lpstr>
      <vt:lpstr>1_simple-light-2</vt:lpstr>
      <vt:lpstr>Welcome to Egeria Open Metadata and Governance</vt:lpstr>
      <vt:lpstr>Agenda</vt:lpstr>
      <vt:lpstr>Basic Concepts  and Integration Patterns</vt:lpstr>
      <vt:lpstr>Today’s reality</vt:lpstr>
      <vt:lpstr>Open metadata management and governance</vt:lpstr>
      <vt:lpstr>In a complex landscape there is a need to create subgroups </vt:lpstr>
      <vt:lpstr>Egeria cohorts facilitate a more complex landscape</vt:lpstr>
      <vt:lpstr>Open metadata type model summary</vt:lpstr>
      <vt:lpstr>Each area caters for appropriate metadata structures</vt:lpstr>
      <vt:lpstr>Inside the Open Metadata and Governance Server</vt:lpstr>
      <vt:lpstr>Major subsystems in OMRS</vt:lpstr>
      <vt:lpstr>Open Metadata Access Service (OMAS) instance</vt:lpstr>
      <vt:lpstr>Example of a simple cohort </vt:lpstr>
      <vt:lpstr>Connecting to multiple cohorts  </vt:lpstr>
      <vt:lpstr>Open metadata and governance integration patterns </vt:lpstr>
      <vt:lpstr>Caller integration pattern</vt:lpstr>
      <vt:lpstr>Native integration pattern</vt:lpstr>
      <vt:lpstr>Adapter integration pattern</vt:lpstr>
      <vt:lpstr>Plug-in integration pattern</vt:lpstr>
      <vt:lpstr>Special integration pattern</vt:lpstr>
      <vt:lpstr>PowerPoint Presentation</vt:lpstr>
      <vt:lpstr>Coming up next</vt:lpstr>
      <vt:lpstr>Demo of Egeria</vt:lpstr>
      <vt:lpstr>Deep dive into Egeria</vt:lpstr>
      <vt:lpstr>Agenda</vt:lpstr>
      <vt:lpstr>Design pattern for an Open Metadata Assess Service (OMAS)</vt:lpstr>
      <vt:lpstr>Open Metadata Management and Governance</vt:lpstr>
      <vt:lpstr>General pattern for an OMAS</vt:lpstr>
      <vt:lpstr>Understanding the tool / persona</vt:lpstr>
      <vt:lpstr>Access Service mapping to OMRS service</vt:lpstr>
      <vt:lpstr>Egeria architecture with regard to access services</vt:lpstr>
      <vt:lpstr>Implementation notes</vt:lpstr>
      <vt:lpstr>Current Open Metadata Access Services (OMASs)</vt:lpstr>
      <vt:lpstr>Inside the OMRS</vt:lpstr>
      <vt:lpstr>Open Metadata Management and Governance</vt:lpstr>
      <vt:lpstr>Inside the Open Metadata and Governance Server</vt:lpstr>
      <vt:lpstr>Subsystems in the OMRS</vt:lpstr>
      <vt:lpstr>Configuration options</vt:lpstr>
      <vt:lpstr>Configuring the OMRS</vt:lpstr>
      <vt:lpstr>Repository services configuration structure</vt:lpstr>
      <vt:lpstr>More detail …</vt:lpstr>
      <vt:lpstr>Conclusion</vt:lpstr>
      <vt:lpstr>Open Connector Framework (OCF) and the Data Connector</vt:lpstr>
      <vt:lpstr>The Open Connector Framework (OCF)</vt:lpstr>
      <vt:lpstr>The Connection</vt:lpstr>
      <vt:lpstr>Connector APIs</vt:lpstr>
      <vt:lpstr>PowerPoint Presentation</vt:lpstr>
      <vt:lpstr>Overview of OCF</vt:lpstr>
      <vt:lpstr>OCF Connectors are used in OMRS</vt:lpstr>
      <vt:lpstr>OCF Connectors are used in OMRS</vt:lpstr>
      <vt:lpstr>How to integrate a new repository</vt:lpstr>
      <vt:lpstr>Open Metadata Management and Governance</vt:lpstr>
      <vt:lpstr>Egeria architecture with regard to repositories</vt:lpstr>
      <vt:lpstr>Adding a repository</vt:lpstr>
      <vt:lpstr>Instance representations in OMRS </vt:lpstr>
      <vt:lpstr>Cohorts and relationships consideration</vt:lpstr>
      <vt:lpstr>Homework prior to adding a repository</vt:lpstr>
      <vt:lpstr>Cohort setup, registration and exchange </vt:lpstr>
      <vt:lpstr>Example of a simple cohort </vt:lpstr>
      <vt:lpstr>First server</vt:lpstr>
      <vt:lpstr>Establishing contact</vt:lpstr>
      <vt:lpstr>Federated queries</vt:lpstr>
      <vt:lpstr>Caching metadata for availability and performance</vt:lpstr>
      <vt:lpstr>Replication rules</vt:lpstr>
      <vt:lpstr>Bootstrapping the OMRS</vt:lpstr>
      <vt:lpstr>A word on metadata integrity</vt:lpstr>
      <vt:lpstr>Conclusions</vt:lpstr>
      <vt:lpstr>Virtualiser and Ranger integrator</vt:lpstr>
      <vt:lpstr>Business meaning of the underlying assets</vt:lpstr>
      <vt:lpstr>Data virtualization layer</vt:lpstr>
      <vt:lpstr>Compliance test philosophy and demo</vt:lpstr>
      <vt:lpstr>Its an “imitation game”</vt:lpstr>
      <vt:lpstr>The repository connector’s metadata collection</vt:lpstr>
      <vt:lpstr>Mandatory features</vt:lpstr>
      <vt:lpstr>Optional features</vt:lpstr>
      <vt:lpstr>Compliance Testing</vt:lpstr>
      <vt:lpstr>PowerPoint Presentation</vt:lpstr>
      <vt:lpstr>Coming up next</vt:lpstr>
      <vt:lpstr>Egeria roadmap and brainstorm</vt:lpstr>
      <vt:lpstr>Outline plan</vt:lpstr>
      <vt:lpstr>Current high priority backlog</vt:lpstr>
      <vt:lpstr>Other requirements?</vt:lpstr>
      <vt:lpstr>How do we help people get started?</vt:lpstr>
      <vt:lpstr>PowerPoint Presentation</vt:lpstr>
      <vt:lpstr>Coming up next</vt:lpstr>
      <vt:lpstr>Egeria summary and roadmap</vt:lpstr>
      <vt:lpstr>Today’s reality</vt:lpstr>
      <vt:lpstr>Open metadata management and governance</vt:lpstr>
      <vt:lpstr>Example of a simple cohort </vt:lpstr>
      <vt:lpstr>Connecting to multiple cohorts  </vt:lpstr>
      <vt:lpstr>Open metadata type model summary</vt:lpstr>
      <vt:lpstr>Current Open Metadata Access Services (OMASs)</vt:lpstr>
      <vt:lpstr>Each area caters for appropriate metadata structures</vt:lpstr>
      <vt:lpstr>Inside the Open Metadata and Governance Server</vt:lpstr>
      <vt:lpstr>Major subsystems in OMRS</vt:lpstr>
      <vt:lpstr>Open metadata and governance integration patterns </vt:lpstr>
      <vt:lpstr>PowerPoint Presentation</vt:lpstr>
      <vt:lpstr>Coming up next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Overview</dc:title>
  <dc:creator>Greg Wallace</dc:creator>
  <cp:lastModifiedBy>Mandy Chessell</cp:lastModifiedBy>
  <cp:revision>651</cp:revision>
  <cp:lastPrinted>2017-02-09T06:11:25Z</cp:lastPrinted>
  <dcterms:modified xsi:type="dcterms:W3CDTF">2018-08-29T11:28:18Z</dcterms:modified>
</cp:coreProperties>
</file>